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16.svg" ContentType="image/svg+xml"/>
  <Override PartName="/ppt/media/image18.svg" ContentType="image/svg+xml"/>
  <Override PartName="/ppt/media/image21.svg" ContentType="image/svg+xml"/>
  <Override PartName="/ppt/media/image2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57" r:id="rId3"/>
    <p:sldId id="356" r:id="rId4"/>
    <p:sldId id="326" r:id="rId5"/>
    <p:sldId id="327" r:id="rId6"/>
    <p:sldId id="352" r:id="rId7"/>
    <p:sldId id="349" r:id="rId8"/>
    <p:sldId id="350" r:id="rId9"/>
    <p:sldId id="329" r:id="rId10"/>
    <p:sldId id="337" r:id="rId11"/>
    <p:sldId id="340" r:id="rId12"/>
    <p:sldId id="345" r:id="rId13"/>
    <p:sldId id="351" r:id="rId14"/>
    <p:sldId id="346" r:id="rId15"/>
    <p:sldId id="359" r:id="rId16"/>
  </p:sldIdLst>
  <p:sldSz cx="12192000" cy="6858000"/>
  <p:notesSz cx="6858000" cy="9144000"/>
  <p:embeddedFontLst>
    <p:embeddedFont>
      <p:font typeface="微软雅黑" panose="020B0503020204020204" pitchFamily="34" charset="-122"/>
      <p:regular r:id="rId23"/>
      <p:bold r:id="rId24"/>
    </p:embeddedFont>
    <p:embeddedFont>
      <p:font typeface="Impact" panose="020B0806030902050204" pitchFamily="34" charset="0"/>
      <p:regular r:id="rId25"/>
    </p:embeddedFont>
    <p:embeddedFont>
      <p:font typeface="方正综艺简体" panose="03000509000000000000" charset="-122"/>
      <p:regular r:id="rId26"/>
    </p:embeddedFont>
    <p:embeddedFont>
      <p:font typeface="方正大黑体_GBK" panose="02010600010101010101" charset="-122"/>
      <p:regular r:id="rId27"/>
    </p:embeddedFont>
    <p:embeddedFont>
      <p:font typeface="方正兰亭黑简体" panose="02000000000000000000" charset="-122"/>
      <p:regular r:id="rId28"/>
    </p:embeddedFont>
    <p:embeddedFont>
      <p:font typeface="等线" panose="02010600030101010101" charset="-122"/>
      <p:regular r:id="rId29"/>
      <p:bold r:id="rId30"/>
    </p:embeddedFont>
    <p:embeddedFont>
      <p:font typeface="Calibri" panose="020F0502020204030204" charset="0"/>
      <p:regular r:id="rId31"/>
      <p:bold r:id="rId32"/>
      <p:italic r:id="rId33"/>
      <p:boldItalic r:id="rId34"/>
    </p:embeddedFont>
    <p:embeddedFont>
      <p:font typeface="方正大黑简体" panose="02000000000000000000" charset="-122"/>
      <p:regular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688" userDrawn="1">
          <p15:clr>
            <a:srgbClr val="A4A3A4"/>
          </p15:clr>
        </p15:guide>
        <p15:guide id="3" orient="horz" pos="674" userDrawn="1">
          <p15:clr>
            <a:srgbClr val="A4A3A4"/>
          </p15:clr>
        </p15:guide>
        <p15:guide id="4" pos="568" userDrawn="1">
          <p15:clr>
            <a:srgbClr val="A4A3A4"/>
          </p15:clr>
        </p15:guide>
        <p15:guide id="5" pos="740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96"/>
    <a:srgbClr val="798CAF"/>
    <a:srgbClr val="7889AE"/>
    <a:srgbClr val="148AF9"/>
    <a:srgbClr val="FFFFFF"/>
    <a:srgbClr val="0C68D7"/>
    <a:srgbClr val="E3EDF7"/>
    <a:srgbClr val="FFCD2D"/>
    <a:srgbClr val="7F7F7F"/>
    <a:srgbClr val="223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9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20" y="318"/>
      </p:cViewPr>
      <p:guideLst>
        <p:guide orient="horz" pos="2112"/>
        <p:guide pos="3688"/>
        <p:guide orient="horz" pos="674"/>
        <p:guide pos="568"/>
        <p:guide pos="7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gs" Target="tags/tag71.xml"/><Relationship Id="rId35" Type="http://schemas.openxmlformats.org/officeDocument/2006/relationships/font" Target="fonts/font13.fntdata"/><Relationship Id="rId34" Type="http://schemas.openxmlformats.org/officeDocument/2006/relationships/font" Target="fonts/font12.fntdata"/><Relationship Id="rId33" Type="http://schemas.openxmlformats.org/officeDocument/2006/relationships/font" Target="fonts/font11.fntdata"/><Relationship Id="rId32" Type="http://schemas.openxmlformats.org/officeDocument/2006/relationships/font" Target="fonts/font10.fntdata"/><Relationship Id="rId31" Type="http://schemas.openxmlformats.org/officeDocument/2006/relationships/font" Target="fonts/font9.fntdata"/><Relationship Id="rId30" Type="http://schemas.openxmlformats.org/officeDocument/2006/relationships/font" Target="fonts/font8.fntdata"/><Relationship Id="rId3" Type="http://schemas.openxmlformats.org/officeDocument/2006/relationships/slide" Target="slides/slide1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F9F9F-8801-4F41-A506-4C1F4E7AE6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9A4D8-C655-4CB2-AC87-CE159BCF3F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9A4D8-C655-4CB2-AC87-CE159BCF3F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0"/>
          <p:cNvSpPr>
            <a:spLocks noGrp="1"/>
          </p:cNvSpPr>
          <p:nvPr>
            <p:ph type="body" sz="quarter" idx="10" hasCustomPrompt="1"/>
          </p:nvPr>
        </p:nvSpPr>
        <p:spPr>
          <a:xfrm>
            <a:off x="1014702" y="304835"/>
            <a:ext cx="4970462" cy="701731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400" dirty="0" smtClean="0">
                <a:solidFill>
                  <a:srgbClr val="26323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0"/>
          <p:cNvSpPr>
            <a:spLocks noGrp="1"/>
          </p:cNvSpPr>
          <p:nvPr>
            <p:ph type="body" sz="quarter" idx="10" hasCustomPrompt="1"/>
          </p:nvPr>
        </p:nvSpPr>
        <p:spPr>
          <a:xfrm>
            <a:off x="948815" y="437703"/>
            <a:ext cx="4970462" cy="480131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9" name="文本占位符 10"/>
          <p:cNvSpPr>
            <a:spLocks noGrp="1"/>
          </p:cNvSpPr>
          <p:nvPr>
            <p:ph type="body" sz="quarter" idx="11" hasCustomPrompt="1"/>
          </p:nvPr>
        </p:nvSpPr>
        <p:spPr>
          <a:xfrm>
            <a:off x="948815" y="250852"/>
            <a:ext cx="4970462" cy="25853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11728213" y="0"/>
            <a:ext cx="0" cy="905015"/>
          </a:xfrm>
          <a:prstGeom prst="line">
            <a:avLst/>
          </a:prstGeom>
          <a:ln>
            <a:solidFill>
              <a:srgbClr val="005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450" y="476363"/>
            <a:ext cx="1187804" cy="429417"/>
          </a:xfrm>
          <a:prstGeom prst="rect">
            <a:avLst/>
          </a:prstGeom>
          <a:effectLst/>
        </p:spPr>
      </p:pic>
      <p:sp>
        <p:nvSpPr>
          <p:cNvPr id="14" name="任意多边形 13"/>
          <p:cNvSpPr/>
          <p:nvPr userDrawn="1"/>
        </p:nvSpPr>
        <p:spPr>
          <a:xfrm flipH="1">
            <a:off x="467796" y="342302"/>
            <a:ext cx="729536" cy="1097908"/>
          </a:xfrm>
          <a:custGeom>
            <a:avLst/>
            <a:gdLst>
              <a:gd name="connsiteX0" fmla="*/ 0 w 2481943"/>
              <a:gd name="connsiteY0" fmla="*/ 783771 h 3802743"/>
              <a:gd name="connsiteX1" fmla="*/ 0 w 2481943"/>
              <a:gd name="connsiteY1" fmla="*/ 0 h 3802743"/>
              <a:gd name="connsiteX2" fmla="*/ 2481943 w 2481943"/>
              <a:gd name="connsiteY2" fmla="*/ 0 h 3802743"/>
              <a:gd name="connsiteX3" fmla="*/ 2481943 w 2481943"/>
              <a:gd name="connsiteY3" fmla="*/ 3802743 h 3802743"/>
              <a:gd name="connsiteX4" fmla="*/ 14515 w 2481943"/>
              <a:gd name="connsiteY4" fmla="*/ 3802743 h 3802743"/>
              <a:gd name="connsiteX5" fmla="*/ 14515 w 2481943"/>
              <a:gd name="connsiteY5" fmla="*/ 2917371 h 3802743"/>
              <a:gd name="connsiteX0-1" fmla="*/ 0 w 2481943"/>
              <a:gd name="connsiteY0-2" fmla="*/ 783771 h 3802743"/>
              <a:gd name="connsiteX1-3" fmla="*/ 0 w 2481943"/>
              <a:gd name="connsiteY1-4" fmla="*/ 0 h 3802743"/>
              <a:gd name="connsiteX2-5" fmla="*/ 2481943 w 2481943"/>
              <a:gd name="connsiteY2-6" fmla="*/ 0 h 3802743"/>
              <a:gd name="connsiteX3-7" fmla="*/ 2481943 w 2481943"/>
              <a:gd name="connsiteY3-8" fmla="*/ 3802743 h 3802743"/>
              <a:gd name="connsiteX4-9" fmla="*/ 14515 w 2481943"/>
              <a:gd name="connsiteY4-10" fmla="*/ 3802743 h 3802743"/>
              <a:gd name="connsiteX5-11" fmla="*/ 14515 w 2481943"/>
              <a:gd name="connsiteY5-12" fmla="*/ 2666171 h 3802743"/>
              <a:gd name="connsiteX0-13" fmla="*/ 0 w 2481943"/>
              <a:gd name="connsiteY0-14" fmla="*/ 783771 h 3802743"/>
              <a:gd name="connsiteX1-15" fmla="*/ 0 w 2481943"/>
              <a:gd name="connsiteY1-16" fmla="*/ 0 h 3802743"/>
              <a:gd name="connsiteX2-17" fmla="*/ 2481943 w 2481943"/>
              <a:gd name="connsiteY2-18" fmla="*/ 0 h 3802743"/>
              <a:gd name="connsiteX3-19" fmla="*/ 2481943 w 2481943"/>
              <a:gd name="connsiteY3-20" fmla="*/ 3802743 h 3802743"/>
              <a:gd name="connsiteX4-21" fmla="*/ 14515 w 2481943"/>
              <a:gd name="connsiteY4-22" fmla="*/ 3802743 h 3802743"/>
              <a:gd name="connsiteX5-23" fmla="*/ 14517 w 2481943"/>
              <a:gd name="connsiteY5-24" fmla="*/ 2936913 h 3802743"/>
              <a:gd name="connsiteX0-25" fmla="*/ 0 w 2481943"/>
              <a:gd name="connsiteY0-26" fmla="*/ 693525 h 3802743"/>
              <a:gd name="connsiteX1-27" fmla="*/ 0 w 2481943"/>
              <a:gd name="connsiteY1-28" fmla="*/ 0 h 3802743"/>
              <a:gd name="connsiteX2-29" fmla="*/ 2481943 w 2481943"/>
              <a:gd name="connsiteY2-30" fmla="*/ 0 h 3802743"/>
              <a:gd name="connsiteX3-31" fmla="*/ 2481943 w 2481943"/>
              <a:gd name="connsiteY3-32" fmla="*/ 3802743 h 3802743"/>
              <a:gd name="connsiteX4-33" fmla="*/ 14515 w 2481943"/>
              <a:gd name="connsiteY4-34" fmla="*/ 3802743 h 3802743"/>
              <a:gd name="connsiteX5-35" fmla="*/ 14517 w 2481943"/>
              <a:gd name="connsiteY5-36" fmla="*/ 2936913 h 3802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481943" h="3802743">
                <a:moveTo>
                  <a:pt x="0" y="693525"/>
                </a:moveTo>
                <a:lnTo>
                  <a:pt x="0" y="0"/>
                </a:lnTo>
                <a:lnTo>
                  <a:pt x="2481943" y="0"/>
                </a:lnTo>
                <a:lnTo>
                  <a:pt x="2481943" y="3802743"/>
                </a:lnTo>
                <a:lnTo>
                  <a:pt x="14515" y="3802743"/>
                </a:lnTo>
                <a:cubicBezTo>
                  <a:pt x="14516" y="3514133"/>
                  <a:pt x="14516" y="3225523"/>
                  <a:pt x="14517" y="2936913"/>
                </a:cubicBezTo>
              </a:path>
            </a:pathLst>
          </a:custGeom>
          <a:ln w="19050">
            <a:solidFill>
              <a:srgbClr val="005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569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0FE7E-A8A8-4BA0-81D7-D85FCF510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0CC2A-B125-4277-B811-29F006F7362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5.jpeg"/><Relationship Id="rId25" Type="http://schemas.openxmlformats.org/officeDocument/2006/relationships/slideLayout" Target="../slideLayouts/slideLayout9.xml"/><Relationship Id="rId24" Type="http://schemas.openxmlformats.org/officeDocument/2006/relationships/tags" Target="../tags/tag20.xml"/><Relationship Id="rId23" Type="http://schemas.openxmlformats.org/officeDocument/2006/relationships/image" Target="../media/image8.png"/><Relationship Id="rId22" Type="http://schemas.openxmlformats.org/officeDocument/2006/relationships/image" Target="../media/image7.png"/><Relationship Id="rId21" Type="http://schemas.openxmlformats.org/officeDocument/2006/relationships/tags" Target="../tags/tag19.xml"/><Relationship Id="rId20" Type="http://schemas.openxmlformats.org/officeDocument/2006/relationships/tags" Target="../tags/tag18.xml"/><Relationship Id="rId2" Type="http://schemas.openxmlformats.org/officeDocument/2006/relationships/tags" Target="../tags/tag2.xml"/><Relationship Id="rId19" Type="http://schemas.openxmlformats.org/officeDocument/2006/relationships/tags" Target="../tags/tag17.xml"/><Relationship Id="rId18" Type="http://schemas.openxmlformats.org/officeDocument/2006/relationships/image" Target="../media/image6.png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1" Type="http://schemas.openxmlformats.org/officeDocument/2006/relationships/slideLayout" Target="../slideLayouts/slideLayout9.xml"/><Relationship Id="rId10" Type="http://schemas.openxmlformats.org/officeDocument/2006/relationships/tags" Target="../tags/tag28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tags" Target="../tags/tag29.xml"/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7" Type="http://schemas.openxmlformats.org/officeDocument/2006/relationships/tags" Target="../tags/tag3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image" Target="../media/image14.png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4" Type="http://schemas.openxmlformats.org/officeDocument/2006/relationships/slideLayout" Target="../slideLayouts/slideLayout9.xml"/><Relationship Id="rId43" Type="http://schemas.openxmlformats.org/officeDocument/2006/relationships/tags" Target="../tags/tag61.xml"/><Relationship Id="rId42" Type="http://schemas.openxmlformats.org/officeDocument/2006/relationships/image" Target="../media/image23.svg"/><Relationship Id="rId41" Type="http://schemas.openxmlformats.org/officeDocument/2006/relationships/image" Target="../media/image22.png"/><Relationship Id="rId40" Type="http://schemas.openxmlformats.org/officeDocument/2006/relationships/tags" Target="../tags/tag60.xml"/><Relationship Id="rId4" Type="http://schemas.openxmlformats.org/officeDocument/2006/relationships/tags" Target="../tags/tag32.xml"/><Relationship Id="rId39" Type="http://schemas.openxmlformats.org/officeDocument/2006/relationships/image" Target="../media/image21.svg"/><Relationship Id="rId38" Type="http://schemas.openxmlformats.org/officeDocument/2006/relationships/image" Target="../media/image20.png"/><Relationship Id="rId37" Type="http://schemas.openxmlformats.org/officeDocument/2006/relationships/tags" Target="../tags/tag59.xml"/><Relationship Id="rId36" Type="http://schemas.openxmlformats.org/officeDocument/2006/relationships/tags" Target="../tags/tag58.xml"/><Relationship Id="rId35" Type="http://schemas.openxmlformats.org/officeDocument/2006/relationships/tags" Target="../tags/tag57.xml"/><Relationship Id="rId34" Type="http://schemas.openxmlformats.org/officeDocument/2006/relationships/tags" Target="../tags/tag56.xml"/><Relationship Id="rId33" Type="http://schemas.openxmlformats.org/officeDocument/2006/relationships/tags" Target="../tags/tag55.xml"/><Relationship Id="rId32" Type="http://schemas.openxmlformats.org/officeDocument/2006/relationships/tags" Target="../tags/tag54.xml"/><Relationship Id="rId31" Type="http://schemas.openxmlformats.org/officeDocument/2006/relationships/image" Target="../media/image19.png"/><Relationship Id="rId30" Type="http://schemas.openxmlformats.org/officeDocument/2006/relationships/tags" Target="../tags/tag53.xml"/><Relationship Id="rId3" Type="http://schemas.openxmlformats.org/officeDocument/2006/relationships/tags" Target="../tags/tag31.xml"/><Relationship Id="rId29" Type="http://schemas.openxmlformats.org/officeDocument/2006/relationships/tags" Target="../tags/tag52.xml"/><Relationship Id="rId28" Type="http://schemas.openxmlformats.org/officeDocument/2006/relationships/tags" Target="../tags/tag51.xml"/><Relationship Id="rId27" Type="http://schemas.openxmlformats.org/officeDocument/2006/relationships/tags" Target="../tags/tag50.xml"/><Relationship Id="rId26" Type="http://schemas.openxmlformats.org/officeDocument/2006/relationships/tags" Target="../tags/tag49.xml"/><Relationship Id="rId25" Type="http://schemas.openxmlformats.org/officeDocument/2006/relationships/tags" Target="../tags/tag48.xml"/><Relationship Id="rId24" Type="http://schemas.openxmlformats.org/officeDocument/2006/relationships/tags" Target="../tags/tag47.xml"/><Relationship Id="rId23" Type="http://schemas.openxmlformats.org/officeDocument/2006/relationships/tags" Target="../tags/tag46.xml"/><Relationship Id="rId22" Type="http://schemas.openxmlformats.org/officeDocument/2006/relationships/tags" Target="../tags/tag45.xml"/><Relationship Id="rId21" Type="http://schemas.openxmlformats.org/officeDocument/2006/relationships/tags" Target="../tags/tag44.xml"/><Relationship Id="rId20" Type="http://schemas.openxmlformats.org/officeDocument/2006/relationships/tags" Target="../tags/tag43.xml"/><Relationship Id="rId2" Type="http://schemas.openxmlformats.org/officeDocument/2006/relationships/image" Target="../media/image7.png"/><Relationship Id="rId19" Type="http://schemas.openxmlformats.org/officeDocument/2006/relationships/tags" Target="../tags/tag42.xml"/><Relationship Id="rId18" Type="http://schemas.openxmlformats.org/officeDocument/2006/relationships/image" Target="../media/image18.svg"/><Relationship Id="rId17" Type="http://schemas.openxmlformats.org/officeDocument/2006/relationships/image" Target="../media/image17.png"/><Relationship Id="rId16" Type="http://schemas.openxmlformats.org/officeDocument/2006/relationships/tags" Target="../tags/tag41.xml"/><Relationship Id="rId15" Type="http://schemas.openxmlformats.org/officeDocument/2006/relationships/tags" Target="../tags/tag40.xml"/><Relationship Id="rId14" Type="http://schemas.openxmlformats.org/officeDocument/2006/relationships/image" Target="../media/image16.svg"/><Relationship Id="rId13" Type="http://schemas.openxmlformats.org/officeDocument/2006/relationships/image" Target="../media/image15.png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tags" Target="../tags/tag62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9.xml"/><Relationship Id="rId6" Type="http://schemas.openxmlformats.org/officeDocument/2006/relationships/tags" Target="../tags/tag63.xml"/><Relationship Id="rId5" Type="http://schemas.openxmlformats.org/officeDocument/2006/relationships/image" Target="../media/image28.png"/><Relationship Id="rId4" Type="http://schemas.openxmlformats.org/officeDocument/2006/relationships/image" Target="../media/image7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jpeg"/><Relationship Id="rId8" Type="http://schemas.openxmlformats.org/officeDocument/2006/relationships/tags" Target="../tags/tag65.xml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7.png"/><Relationship Id="rId2" Type="http://schemas.openxmlformats.org/officeDocument/2006/relationships/tags" Target="../tags/tag64.xml"/><Relationship Id="rId13" Type="http://schemas.openxmlformats.org/officeDocument/2006/relationships/slideLayout" Target="../slideLayouts/slideLayout9.xml"/><Relationship Id="rId12" Type="http://schemas.openxmlformats.org/officeDocument/2006/relationships/tags" Target="../tags/tag66.xml"/><Relationship Id="rId11" Type="http://schemas.openxmlformats.org/officeDocument/2006/relationships/image" Target="../media/image35.png"/><Relationship Id="rId10" Type="http://schemas.openxmlformats.org/officeDocument/2006/relationships/image" Target="../media/image34.jpe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3" Type="http://schemas.openxmlformats.org/officeDocument/2006/relationships/image" Target="../media/image36.jpeg"/><Relationship Id="rId2" Type="http://schemas.openxmlformats.org/officeDocument/2006/relationships/image" Target="../media/image7.png"/><Relationship Id="rId10" Type="http://schemas.openxmlformats.org/officeDocument/2006/relationships/slideLayout" Target="../slideLayouts/slideLayout9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7" Type="http://schemas.openxmlformats.org/officeDocument/2006/relationships/tags" Target="../tags/tag68.xml"/><Relationship Id="rId6" Type="http://schemas.openxmlformats.org/officeDocument/2006/relationships/image" Target="../media/image45.png"/><Relationship Id="rId5" Type="http://schemas.openxmlformats.org/officeDocument/2006/relationships/image" Target="../media/image7.png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7.png"/><Relationship Id="rId11" Type="http://schemas.openxmlformats.org/officeDocument/2006/relationships/slideLayout" Target="../slideLayouts/slideLayout9.xml"/><Relationship Id="rId10" Type="http://schemas.openxmlformats.org/officeDocument/2006/relationships/tags" Target="../tags/tag69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image" Target="../media/image59.png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0" Type="http://schemas.openxmlformats.org/officeDocument/2006/relationships/slideLayout" Target="../slideLayouts/slideLayout9.xml"/><Relationship Id="rId2" Type="http://schemas.openxmlformats.org/officeDocument/2006/relationships/image" Target="../media/image53.png"/><Relationship Id="rId19" Type="http://schemas.openxmlformats.org/officeDocument/2006/relationships/tags" Target="../tags/tag70.xml"/><Relationship Id="rId18" Type="http://schemas.openxmlformats.org/officeDocument/2006/relationships/image" Target="../media/image7.png"/><Relationship Id="rId17" Type="http://schemas.openxmlformats.org/officeDocument/2006/relationships/image" Target="../media/image68.png"/><Relationship Id="rId16" Type="http://schemas.openxmlformats.org/officeDocument/2006/relationships/image" Target="../media/image67.png"/><Relationship Id="rId15" Type="http://schemas.openxmlformats.org/officeDocument/2006/relationships/image" Target="../media/image66.png"/><Relationship Id="rId14" Type="http://schemas.openxmlformats.org/officeDocument/2006/relationships/image" Target="../media/image65.png"/><Relationship Id="rId13" Type="http://schemas.openxmlformats.org/officeDocument/2006/relationships/image" Target="../media/image64.png"/><Relationship Id="rId12" Type="http://schemas.openxmlformats.org/officeDocument/2006/relationships/image" Target="../media/image63.png"/><Relationship Id="rId11" Type="http://schemas.openxmlformats.org/officeDocument/2006/relationships/image" Target="../media/image62.png"/><Relationship Id="rId10" Type="http://schemas.openxmlformats.org/officeDocument/2006/relationships/image" Target="../media/image61.pn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9.xml"/><Relationship Id="rId7" Type="http://schemas.openxmlformats.org/officeDocument/2006/relationships/image" Target="../media/image73.jpeg"/><Relationship Id="rId6" Type="http://schemas.openxmlformats.org/officeDocument/2006/relationships/image" Target="../media/image72.jpeg"/><Relationship Id="rId5" Type="http://schemas.openxmlformats.org/officeDocument/2006/relationships/hyperlink" Target="mailto:sd@zhongshanyangzi.com" TargetMode="External"/><Relationship Id="rId4" Type="http://schemas.openxmlformats.org/officeDocument/2006/relationships/hyperlink" Target="http://www.zsyangzigas.com" TargetMode="External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andrew-neel-cckf4TsHAuw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email"/>
          <a:srcRect l="4573" t="6513" r="4573" b="6513"/>
          <a:stretch>
            <a:fillRect/>
          </a:stretch>
        </p:blipFill>
        <p:spPr>
          <a:xfrm>
            <a:off x="7692390" y="2633345"/>
            <a:ext cx="4196715" cy="30130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42" h="9708">
                <a:moveTo>
                  <a:pt x="0" y="0"/>
                </a:moveTo>
                <a:lnTo>
                  <a:pt x="13542" y="0"/>
                </a:lnTo>
                <a:lnTo>
                  <a:pt x="13542" y="9708"/>
                </a:lnTo>
                <a:lnTo>
                  <a:pt x="0" y="970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hemeClr val="accent1">
                <a:alpha val="25000"/>
              </a:schemeClr>
            </a:solidFill>
          </a:ln>
          <a:effectLst>
            <a:outerShdw blurRad="127000" sx="102000" sy="1020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</p:pic>
      <p:sp>
        <p:nvSpPr>
          <p:cNvPr id="20" name="椭圆 19"/>
          <p:cNvSpPr/>
          <p:nvPr>
            <p:custDataLst>
              <p:tags r:id="rId4"/>
            </p:custDataLst>
          </p:nvPr>
        </p:nvSpPr>
        <p:spPr>
          <a:xfrm>
            <a:off x="7751445" y="2261235"/>
            <a:ext cx="113030" cy="1136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MiSans Medium" panose="00000600000000000000" pitchFamily="2" charset="-122"/>
              <a:ea typeface="MiSans Medium" panose="00000600000000000000" pitchFamily="2" charset="-122"/>
              <a:cs typeface="MiSans Medium" panose="00000600000000000000" pitchFamily="2" charset="-122"/>
              <a:sym typeface="MiSans Medium" panose="00000600000000000000" pitchFamily="2" charset="-122"/>
            </a:endParaRPr>
          </a:p>
        </p:txBody>
      </p:sp>
      <p:sp>
        <p:nvSpPr>
          <p:cNvPr id="21" name="椭圆 20"/>
          <p:cNvSpPr/>
          <p:nvPr>
            <p:custDataLst>
              <p:tags r:id="rId5"/>
            </p:custDataLst>
          </p:nvPr>
        </p:nvSpPr>
        <p:spPr>
          <a:xfrm>
            <a:off x="7950835" y="2261235"/>
            <a:ext cx="113030" cy="113665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MiSans Medium" panose="00000600000000000000" pitchFamily="2" charset="-122"/>
              <a:ea typeface="MiSans Medium" panose="00000600000000000000" pitchFamily="2" charset="-122"/>
              <a:cs typeface="MiSans Medium" panose="00000600000000000000" pitchFamily="2" charset="-122"/>
              <a:sym typeface="MiSans Medium" panose="00000600000000000000" pitchFamily="2" charset="-122"/>
            </a:endParaRPr>
          </a:p>
        </p:txBody>
      </p:sp>
      <p:sp>
        <p:nvSpPr>
          <p:cNvPr id="22" name="椭圆 21"/>
          <p:cNvSpPr/>
          <p:nvPr>
            <p:custDataLst>
              <p:tags r:id="rId6"/>
            </p:custDataLst>
          </p:nvPr>
        </p:nvSpPr>
        <p:spPr>
          <a:xfrm>
            <a:off x="8150860" y="2261235"/>
            <a:ext cx="113030" cy="113665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MiSans Medium" panose="00000600000000000000" pitchFamily="2" charset="-122"/>
              <a:ea typeface="MiSans Medium" panose="00000600000000000000" pitchFamily="2" charset="-122"/>
              <a:cs typeface="MiSans Medium" panose="00000600000000000000" pitchFamily="2" charset="-122"/>
              <a:sym typeface="MiSans Medium" panose="00000600000000000000" pitchFamily="2" charset="-122"/>
            </a:endParaRPr>
          </a:p>
        </p:txBody>
      </p:sp>
      <p:sp>
        <p:nvSpPr>
          <p:cNvPr id="23" name="矩形 22"/>
          <p:cNvSpPr/>
          <p:nvPr>
            <p:custDataLst>
              <p:tags r:id="rId7"/>
            </p:custDataLst>
          </p:nvPr>
        </p:nvSpPr>
        <p:spPr>
          <a:xfrm>
            <a:off x="11135360" y="5108575"/>
            <a:ext cx="753110" cy="541020"/>
          </a:xfrm>
          <a:prstGeom prst="rect">
            <a:avLst/>
          </a:prstGeom>
          <a:solidFill>
            <a:schemeClr val="accent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5" name="箭头: V 形 3"/>
          <p:cNvSpPr/>
          <p:nvPr>
            <p:custDataLst>
              <p:tags r:id="rId8"/>
            </p:custDataLst>
          </p:nvPr>
        </p:nvSpPr>
        <p:spPr>
          <a:xfrm>
            <a:off x="11433175" y="5267325"/>
            <a:ext cx="266700" cy="266700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68020" y="1322705"/>
            <a:ext cx="5996305" cy="4373245"/>
            <a:chOff x="9429" y="2629"/>
            <a:chExt cx="8700" cy="6994"/>
          </a:xfrm>
        </p:grpSpPr>
        <p:sp>
          <p:nvSpPr>
            <p:cNvPr id="8" name="矩形 7"/>
            <p:cNvSpPr/>
            <p:nvPr>
              <p:custDataLst>
                <p:tags r:id="rId9"/>
              </p:custDataLst>
            </p:nvPr>
          </p:nvSpPr>
          <p:spPr>
            <a:xfrm>
              <a:off x="9478" y="2798"/>
              <a:ext cx="8625" cy="6776"/>
            </a:xfrm>
            <a:prstGeom prst="rect">
              <a:avLst/>
            </a:prstGeom>
            <a:gradFill>
              <a:gsLst>
                <a:gs pos="52000">
                  <a:schemeClr val="accent1">
                    <a:alpha val="0"/>
                  </a:schemeClr>
                </a:gs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25000"/>
                  </a:schemeClr>
                </a:gs>
              </a:gsLst>
              <a:lin ang="2700000" scaled="0"/>
            </a:gradFill>
            <a:ln w="6350">
              <a:gradFill>
                <a:gsLst>
                  <a:gs pos="24000">
                    <a:schemeClr val="accent1">
                      <a:alpha val="0"/>
                    </a:schemeClr>
                  </a:gs>
                  <a:gs pos="94000">
                    <a:schemeClr val="accent1">
                      <a:alpha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endParaRPr>
            </a:p>
          </p:txBody>
        </p:sp>
        <p:sp>
          <p:nvSpPr>
            <p:cNvPr id="53" name="半闭框 52"/>
            <p:cNvSpPr/>
            <p:nvPr>
              <p:custDataLst>
                <p:tags r:id="rId10"/>
              </p:custDataLst>
            </p:nvPr>
          </p:nvSpPr>
          <p:spPr>
            <a:xfrm rot="5400000" flipH="1">
              <a:off x="17493" y="8976"/>
              <a:ext cx="540" cy="682"/>
            </a:xfrm>
            <a:prstGeom prst="halfFrame">
              <a:avLst>
                <a:gd name="adj1" fmla="val 8991"/>
                <a:gd name="adj2" fmla="val 8991"/>
              </a:avLst>
            </a:prstGeom>
            <a:solidFill>
              <a:schemeClr val="accent1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MiSans Normal" panose="00000500000000000000" charset="-122"/>
                <a:ea typeface="MiSans Normal" panose="00000500000000000000" charset="-122"/>
                <a:cs typeface="黑体" panose="02010609060101010101" charset="-122"/>
                <a:sym typeface="MiSans Normal" panose="00000500000000000000" charset="-122"/>
              </a:endParaRPr>
            </a:p>
          </p:txBody>
        </p:sp>
        <p:sp>
          <p:nvSpPr>
            <p:cNvPr id="54" name="梯形 53"/>
            <p:cNvSpPr/>
            <p:nvPr>
              <p:custDataLst>
                <p:tags r:id="rId11"/>
              </p:custDataLst>
            </p:nvPr>
          </p:nvSpPr>
          <p:spPr>
            <a:xfrm flipV="1">
              <a:off x="17641" y="9587"/>
              <a:ext cx="377" cy="36"/>
            </a:xfrm>
            <a:prstGeom prst="trapezoid">
              <a:avLst>
                <a:gd name="adj" fmla="val 49390"/>
              </a:avLst>
            </a:prstGeom>
            <a:solidFill>
              <a:schemeClr val="accent1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Sans Normal" panose="00000500000000000000" charset="-122"/>
                <a:ea typeface="MiSans Normal" panose="00000500000000000000" charset="-122"/>
                <a:cs typeface="黑体" panose="02010609060101010101" charset="-122"/>
                <a:sym typeface="MiSans Normal" panose="00000500000000000000" charset="-122"/>
              </a:endParaRPr>
            </a:p>
          </p:txBody>
        </p:sp>
        <p:cxnSp>
          <p:nvCxnSpPr>
            <p:cNvPr id="69" name="直接连接符 68"/>
            <p:cNvCxnSpPr/>
            <p:nvPr>
              <p:custDataLst>
                <p:tags r:id="rId12"/>
              </p:custDataLst>
            </p:nvPr>
          </p:nvCxnSpPr>
          <p:spPr>
            <a:xfrm>
              <a:off x="9458" y="9144"/>
              <a:ext cx="0" cy="456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>
              <p:custDataLst>
                <p:tags r:id="rId13"/>
              </p:custDataLst>
            </p:nvPr>
          </p:nvCxnSpPr>
          <p:spPr>
            <a:xfrm rot="16200000">
              <a:off x="9682" y="9368"/>
              <a:ext cx="0" cy="456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>
              <p:custDataLst>
                <p:tags r:id="rId14"/>
              </p:custDataLst>
            </p:nvPr>
          </p:nvCxnSpPr>
          <p:spPr>
            <a:xfrm flipH="1" flipV="1">
              <a:off x="18125" y="2768"/>
              <a:ext cx="0" cy="456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>
              <p:custDataLst>
                <p:tags r:id="rId15"/>
              </p:custDataLst>
            </p:nvPr>
          </p:nvCxnSpPr>
          <p:spPr>
            <a:xfrm rot="16200000" flipH="1" flipV="1">
              <a:off x="17901" y="2544"/>
              <a:ext cx="0" cy="456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4" name="任意多边形 83"/>
            <p:cNvSpPr/>
            <p:nvPr>
              <p:custDataLst>
                <p:tags r:id="rId16"/>
              </p:custDataLst>
            </p:nvPr>
          </p:nvSpPr>
          <p:spPr>
            <a:xfrm flipV="1">
              <a:off x="9429" y="2760"/>
              <a:ext cx="1153" cy="548"/>
            </a:xfrm>
            <a:custGeom>
              <a:avLst/>
              <a:gdLst>
                <a:gd name="it" fmla="*/ h 7 12"/>
                <a:gd name="ir" fmla="*/ w 7 12"/>
                <a:gd name="ib" fmla="*/ h 11 12"/>
              </a:gdLst>
              <a:ahLst/>
              <a:cxnLst>
                <a:cxn ang="3">
                  <a:pos x="l" y="t"/>
                </a:cxn>
                <a:cxn ang="cd2">
                  <a:pos x="l" y="vc"/>
                </a:cxn>
                <a:cxn ang="cd4">
                  <a:pos x="l" y="b"/>
                </a:cxn>
                <a:cxn ang="cd4">
                  <a:pos x="hc" y="b"/>
                </a:cxn>
                <a:cxn ang="cd4">
                  <a:pos x="r" y="b"/>
                </a:cxn>
                <a:cxn ang="0">
                  <a:pos x="hc" y="vc"/>
                </a:cxn>
              </a:cxnLst>
              <a:rect l="l" t="t" r="r" b="b"/>
              <a:pathLst>
                <a:path w="1153" h="548">
                  <a:moveTo>
                    <a:pt x="0" y="0"/>
                  </a:moveTo>
                  <a:lnTo>
                    <a:pt x="46" y="21"/>
                  </a:lnTo>
                  <a:lnTo>
                    <a:pt x="46" y="363"/>
                  </a:lnTo>
                  <a:lnTo>
                    <a:pt x="163" y="468"/>
                  </a:lnTo>
                  <a:lnTo>
                    <a:pt x="1049" y="468"/>
                  </a:lnTo>
                  <a:lnTo>
                    <a:pt x="1153" y="514"/>
                  </a:lnTo>
                  <a:lnTo>
                    <a:pt x="673" y="514"/>
                  </a:lnTo>
                  <a:lnTo>
                    <a:pt x="657" y="548"/>
                  </a:lnTo>
                  <a:lnTo>
                    <a:pt x="332" y="548"/>
                  </a:lnTo>
                  <a:lnTo>
                    <a:pt x="316" y="514"/>
                  </a:lnTo>
                  <a:lnTo>
                    <a:pt x="0" y="5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MiSans Normal" panose="00000500000000000000" charset="-122"/>
                <a:ea typeface="MiSans Normal" panose="00000500000000000000" charset="-122"/>
                <a:cs typeface="黑体" panose="02010609060101010101" charset="-122"/>
                <a:sym typeface="MiSans Normal" panose="00000500000000000000" charset="-122"/>
              </a:endParaRPr>
            </a:p>
          </p:txBody>
        </p:sp>
        <p:pic>
          <p:nvPicPr>
            <p:cNvPr id="93" name="图片 92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>
              <a:alphaModFix amt="2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2161" y="2629"/>
              <a:ext cx="3464" cy="365"/>
            </a:xfrm>
            <a:prstGeom prst="rect">
              <a:avLst/>
            </a:prstGeom>
          </p:spPr>
        </p:pic>
        <p:pic>
          <p:nvPicPr>
            <p:cNvPr id="94" name="图片 93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18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2962" y="2755"/>
              <a:ext cx="1862" cy="113"/>
            </a:xfrm>
            <a:prstGeom prst="rect">
              <a:avLst/>
            </a:prstGeom>
          </p:spPr>
        </p:pic>
        <p:sp>
          <p:nvSpPr>
            <p:cNvPr id="95" name="菱形 94"/>
            <p:cNvSpPr/>
            <p:nvPr>
              <p:custDataLst>
                <p:tags r:id="rId20"/>
              </p:custDataLst>
            </p:nvPr>
          </p:nvSpPr>
          <p:spPr>
            <a:xfrm flipV="1">
              <a:off x="12080" y="2797"/>
              <a:ext cx="3626" cy="28"/>
            </a:xfrm>
            <a:prstGeom prst="diamond">
              <a:avLst/>
            </a:prstGeom>
            <a:gradFill>
              <a:gsLst>
                <a:gs pos="0">
                  <a:schemeClr val="accent1">
                    <a:alpha val="10000"/>
                  </a:schemeClr>
                </a:gs>
                <a:gs pos="100000">
                  <a:schemeClr val="accent1">
                    <a:alpha val="10000"/>
                  </a:schemeClr>
                </a:gs>
                <a:gs pos="50000">
                  <a:srgbClr val="FFFFFF"/>
                </a:gs>
              </a:gsLst>
              <a:lin ang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Sans Normal" panose="00000500000000000000" charset="-122"/>
                <a:ea typeface="MiSans Normal" panose="00000500000000000000" charset="-122"/>
                <a:sym typeface="MiSans Normal" panose="00000500000000000000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21"/>
              </p:custDataLst>
            </p:nvPr>
          </p:nvSpPr>
          <p:spPr>
            <a:xfrm>
              <a:off x="9794" y="2807"/>
              <a:ext cx="7994" cy="605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lvl="0" algn="just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4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      </a:t>
              </a:r>
              <a:r>
                <a:rPr lang="zh-CN" altLang="en-US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中山市扬子电气工业有限公司,坐落于风景秀丽、交通畅达的家电制造重镇——中山市黄圃镇，毗邻国际会展中心，占地面积达16000平方米。自2004年创立以来，公司便以厨卫家电的研发、生产、销售及物流服务为核心，构筑起现代化高科技企业的基石，专注于大升数燃气热水器的OEM与ODM领域，竭诚为国内外中高端品牌企业提供优质服务，旗下还拥有自主专业品牌</a:t>
              </a:r>
              <a:r>
                <a:rPr lang="en-US" altLang="zh-CN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——</a:t>
              </a:r>
              <a:r>
                <a:rPr lang="zh-CN" altLang="en-US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思沐。</a:t>
              </a:r>
              <a:endParaRPr lang="zh-CN" altLang="en-US" sz="13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  <a:p>
              <a:pPr marL="0" lvl="0" algn="just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      </a:t>
              </a:r>
              <a:r>
                <a:rPr lang="zh-CN" altLang="en-US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公司引进业界尖端设备、设施及检测仪器，配备独立的研发中心、完备的质量检测体系及高效的生产管理系统。2010年,公司荣获ISO9001国际质量体系认证；2016年，被评为广东省高新技术企业；2020年，首批通过国家3C认证。</a:t>
              </a:r>
              <a:endParaRPr lang="zh-CN" altLang="en-US" sz="13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  <a:p>
              <a:pPr marL="0" lvl="0" algn="just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       </a:t>
              </a:r>
              <a:r>
                <a:rPr lang="zh-CN" altLang="en-US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时代更迭,创新不止。2025年公司全力推进高新数字化工厂建设，已落地ERP、CRM、PLM、APS、WMS、MES等数字化管理体系，并获得央视</a:t>
              </a:r>
              <a:r>
                <a:rPr lang="en-US" altLang="zh-CN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CCTV13《</a:t>
              </a:r>
              <a:r>
                <a:rPr lang="zh-CN" altLang="en-US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朝闻天下》栏目的专题报道。</a:t>
              </a:r>
              <a:r>
                <a:rPr lang="zh-CN" altLang="en-US" sz="1300" kern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未来，我们将以更专业的姿态，服务于每一位客户，共创辉煌。</a:t>
              </a:r>
              <a:endParaRPr lang="zh-CN" altLang="en-US" sz="13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82600" y="203835"/>
            <a:ext cx="2860675" cy="720725"/>
            <a:chOff x="760" y="1028"/>
            <a:chExt cx="4505" cy="1135"/>
          </a:xfrm>
        </p:grpSpPr>
        <p:sp>
          <p:nvSpPr>
            <p:cNvPr id="14" name="文本占位符 10"/>
            <p:cNvSpPr>
              <a:spLocks noGrp="1"/>
            </p:cNvSpPr>
            <p:nvPr/>
          </p:nvSpPr>
          <p:spPr>
            <a:xfrm>
              <a:off x="760" y="1028"/>
              <a:ext cx="4505" cy="75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2800" b="1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1219200"/>
              <a:r>
                <a:rPr lang="zh-CN" altLang="en-US" b="0" kern="0" dirty="0" smtClean="0">
                  <a:latin typeface="+mn-lt"/>
                  <a:ea typeface="+mn-ea"/>
                  <a:cs typeface="+mn-ea"/>
                  <a:sym typeface="+mn-lt"/>
                </a:rPr>
                <a:t>公司简介</a:t>
              </a:r>
              <a:endParaRPr lang="en-US" altLang="zh-CN" b="0" kern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文本占位符 10"/>
            <p:cNvSpPr>
              <a:spLocks noGrp="1"/>
            </p:cNvSpPr>
            <p:nvPr/>
          </p:nvSpPr>
          <p:spPr>
            <a:xfrm>
              <a:off x="786" y="1753"/>
              <a:ext cx="3755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 smtClean="0">
                  <a:latin typeface="+mn-lt"/>
                  <a:ea typeface="+mn-ea"/>
                  <a:cs typeface="+mn-ea"/>
                  <a:sym typeface="+mn-lt"/>
                </a:rPr>
                <a:t>COMPANY PROFILE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5" name="图片 4" descr="大升数专家--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3"/>
          <a:srcRect l="490" t="17768"/>
          <a:stretch>
            <a:fillRect/>
          </a:stretch>
        </p:blipFill>
        <p:spPr>
          <a:xfrm>
            <a:off x="0" y="6036945"/>
            <a:ext cx="12192000" cy="814070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3450590"/>
            <a:ext cx="12117070" cy="309245"/>
            <a:chOff x="0" y="5434"/>
            <a:chExt cx="17082" cy="487"/>
          </a:xfrm>
        </p:grpSpPr>
        <p:sp>
          <p:nvSpPr>
            <p:cNvPr id="8" name="矩形 7"/>
            <p:cNvSpPr/>
            <p:nvPr/>
          </p:nvSpPr>
          <p:spPr>
            <a:xfrm>
              <a:off x="0" y="5801"/>
              <a:ext cx="16782" cy="120"/>
            </a:xfrm>
            <a:prstGeom prst="rect">
              <a:avLst/>
            </a:prstGeom>
            <a:gradFill>
              <a:gsLst>
                <a:gs pos="91000">
                  <a:srgbClr val="233587"/>
                </a:gs>
                <a:gs pos="13000">
                  <a:srgbClr val="00ABCD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  <p:sp>
          <p:nvSpPr>
            <p:cNvPr id="3" name="直角三角形 2"/>
            <p:cNvSpPr/>
            <p:nvPr/>
          </p:nvSpPr>
          <p:spPr>
            <a:xfrm>
              <a:off x="16306" y="5434"/>
              <a:ext cx="776" cy="486"/>
            </a:xfrm>
            <a:prstGeom prst="rtTriangle">
              <a:avLst/>
            </a:prstGeom>
            <a:solidFill>
              <a:srgbClr val="233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85675" y="1972667"/>
            <a:ext cx="803481" cy="1869124"/>
            <a:chOff x="580885" y="1516942"/>
            <a:chExt cx="601237" cy="1398648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881492" y="1888431"/>
              <a:ext cx="0" cy="900000"/>
            </a:xfrm>
            <a:prstGeom prst="line">
              <a:avLst/>
            </a:prstGeom>
            <a:ln>
              <a:solidFill>
                <a:srgbClr val="005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791492" y="273559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580885" y="1516942"/>
              <a:ext cx="601237" cy="601237"/>
            </a:xfrm>
            <a:prstGeom prst="ellipse">
              <a:avLst/>
            </a:prstGeom>
            <a:solidFill>
              <a:srgbClr val="00569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2004</a:t>
              </a:r>
              <a:endParaRPr lang="zh-CN" altLang="en-US" sz="32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57895" y="3601200"/>
            <a:ext cx="803481" cy="2064339"/>
            <a:chOff x="1661671" y="2735590"/>
            <a:chExt cx="601237" cy="1544725"/>
          </a:xfrm>
        </p:grpSpPr>
        <p:cxnSp>
          <p:nvCxnSpPr>
            <p:cNvPr id="55" name="直接连接符 54"/>
            <p:cNvCxnSpPr/>
            <p:nvPr/>
          </p:nvCxnSpPr>
          <p:spPr>
            <a:xfrm>
              <a:off x="1962278" y="2825590"/>
              <a:ext cx="0" cy="900000"/>
            </a:xfrm>
            <a:prstGeom prst="line">
              <a:avLst/>
            </a:prstGeom>
            <a:ln>
              <a:solidFill>
                <a:srgbClr val="005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椭圆 55"/>
            <p:cNvSpPr/>
            <p:nvPr/>
          </p:nvSpPr>
          <p:spPr>
            <a:xfrm>
              <a:off x="1872278" y="273559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661671" y="3679078"/>
              <a:ext cx="601237" cy="601237"/>
            </a:xfrm>
            <a:prstGeom prst="ellipse">
              <a:avLst/>
            </a:prstGeom>
            <a:solidFill>
              <a:srgbClr val="00569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2010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158705" y="3601200"/>
            <a:ext cx="803481" cy="1445890"/>
            <a:chOff x="3064691" y="2735590"/>
            <a:chExt cx="601237" cy="1081945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3365298" y="2825590"/>
              <a:ext cx="0" cy="900000"/>
            </a:xfrm>
            <a:prstGeom prst="line">
              <a:avLst/>
            </a:prstGeom>
            <a:ln>
              <a:solidFill>
                <a:srgbClr val="005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椭圆 60"/>
            <p:cNvSpPr/>
            <p:nvPr/>
          </p:nvSpPr>
          <p:spPr>
            <a:xfrm>
              <a:off x="3275298" y="273559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3064691" y="3216298"/>
              <a:ext cx="601237" cy="601237"/>
            </a:xfrm>
            <a:prstGeom prst="ellipse">
              <a:avLst/>
            </a:prstGeom>
            <a:solidFill>
              <a:srgbClr val="00569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2016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84688" y="1708063"/>
            <a:ext cx="803481" cy="2133729"/>
            <a:chOff x="4397968" y="1318941"/>
            <a:chExt cx="601237" cy="1596649"/>
          </a:xfrm>
        </p:grpSpPr>
        <p:cxnSp>
          <p:nvCxnSpPr>
            <p:cNvPr id="71" name="直接连接符 70"/>
            <p:cNvCxnSpPr/>
            <p:nvPr/>
          </p:nvCxnSpPr>
          <p:spPr>
            <a:xfrm>
              <a:off x="4698582" y="1876069"/>
              <a:ext cx="0" cy="900000"/>
            </a:xfrm>
            <a:prstGeom prst="line">
              <a:avLst/>
            </a:prstGeom>
            <a:ln>
              <a:solidFill>
                <a:srgbClr val="005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椭圆 71"/>
            <p:cNvSpPr/>
            <p:nvPr/>
          </p:nvSpPr>
          <p:spPr>
            <a:xfrm>
              <a:off x="4608582" y="273559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4397968" y="1318941"/>
              <a:ext cx="601237" cy="601237"/>
            </a:xfrm>
            <a:prstGeom prst="ellipse">
              <a:avLst/>
            </a:prstGeom>
            <a:solidFill>
              <a:srgbClr val="00569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2019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00515" y="2549787"/>
            <a:ext cx="803481" cy="1291962"/>
            <a:chOff x="5805322" y="1948827"/>
            <a:chExt cx="601237" cy="966763"/>
          </a:xfrm>
        </p:grpSpPr>
        <p:cxnSp>
          <p:nvCxnSpPr>
            <p:cNvPr id="78" name="直接连接符 77"/>
            <p:cNvCxnSpPr/>
            <p:nvPr/>
          </p:nvCxnSpPr>
          <p:spPr>
            <a:xfrm>
              <a:off x="6105928" y="2015590"/>
              <a:ext cx="0" cy="900000"/>
            </a:xfrm>
            <a:prstGeom prst="line">
              <a:avLst/>
            </a:prstGeom>
            <a:ln>
              <a:solidFill>
                <a:srgbClr val="005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椭圆 79"/>
            <p:cNvSpPr/>
            <p:nvPr/>
          </p:nvSpPr>
          <p:spPr>
            <a:xfrm>
              <a:off x="6015929" y="273559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5805322" y="1948827"/>
              <a:ext cx="601237" cy="601237"/>
            </a:xfrm>
            <a:prstGeom prst="ellipse">
              <a:avLst/>
            </a:prstGeom>
            <a:solidFill>
              <a:srgbClr val="00569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2020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863016" y="3601199"/>
            <a:ext cx="803481" cy="1486509"/>
            <a:chOff x="7436577" y="2735590"/>
            <a:chExt cx="601237" cy="1112340"/>
          </a:xfrm>
        </p:grpSpPr>
        <p:cxnSp>
          <p:nvCxnSpPr>
            <p:cNvPr id="88" name="直接连接符 87"/>
            <p:cNvCxnSpPr/>
            <p:nvPr/>
          </p:nvCxnSpPr>
          <p:spPr>
            <a:xfrm>
              <a:off x="7722918" y="2836513"/>
              <a:ext cx="0" cy="900000"/>
            </a:xfrm>
            <a:prstGeom prst="line">
              <a:avLst/>
            </a:prstGeom>
            <a:ln>
              <a:solidFill>
                <a:srgbClr val="005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椭圆 89"/>
            <p:cNvSpPr/>
            <p:nvPr/>
          </p:nvSpPr>
          <p:spPr>
            <a:xfrm>
              <a:off x="7632918" y="273559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7436577" y="3246693"/>
              <a:ext cx="601237" cy="601237"/>
            </a:xfrm>
            <a:prstGeom prst="ellipse">
              <a:avLst/>
            </a:prstGeom>
            <a:solidFill>
              <a:srgbClr val="00569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2022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sp>
        <p:nvSpPr>
          <p:cNvPr id="11" name="MH_Text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31925" y="2052320"/>
            <a:ext cx="1885950" cy="649605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36195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扬子集团在中山市成立中山扬子电气工业有限公司，从事家电生产。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05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2760" y="5709920"/>
            <a:ext cx="2962275" cy="66865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7950" tIns="36195" rIns="10795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中山扬子电气工业有限公司，主营燃气热水器的成品制造和销售。以出口业务为主，以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OEM/ODM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方式为国内中高端品牌代工为辅。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7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00500" y="4431030"/>
            <a:ext cx="1314450" cy="4311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36195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  <a:sym typeface="+mn-ea"/>
              </a:rPr>
              <a:t>被评为广东省高新技术企业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09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26050" y="1802765"/>
            <a:ext cx="1663700" cy="610235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36195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战略调整，以出口业务转为国内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中高端品牌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OEM/ODM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业务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为主。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11" name="MH_Text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741795" y="2745105"/>
            <a:ext cx="1741805" cy="45466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36195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2020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年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月国内首批通过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3C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强制认证企业。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13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053580" y="5130165"/>
            <a:ext cx="2505075" cy="81724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36195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新工厂正式投产运行，引进行业高端技术型人才，</a:t>
            </a:r>
            <a:r>
              <a:rPr lang="zh-CN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产品从技术研发、标准平台搭建，规范生产标准，优化生产及品质管理，年产量可达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50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万台。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140838" y="1708063"/>
            <a:ext cx="803481" cy="2133729"/>
            <a:chOff x="4397968" y="1318941"/>
            <a:chExt cx="601237" cy="1596649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698582" y="1876069"/>
              <a:ext cx="0" cy="900000"/>
            </a:xfrm>
            <a:prstGeom prst="line">
              <a:avLst/>
            </a:prstGeom>
            <a:ln>
              <a:solidFill>
                <a:srgbClr val="005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4608582" y="273559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397968" y="1318941"/>
              <a:ext cx="601237" cy="601237"/>
            </a:xfrm>
            <a:prstGeom prst="ellipse">
              <a:avLst/>
            </a:prstGeom>
            <a:solidFill>
              <a:srgbClr val="00569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2025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sp>
        <p:nvSpPr>
          <p:cNvPr id="24" name="MH_Text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78390" y="1640205"/>
            <a:ext cx="1825625" cy="99949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36195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历经三年的夯实基础，顺应市场发展与需求，提出大升数燃气热水器产品定位，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18L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20L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22L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24L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26L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28L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逐步上市。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82600" y="198755"/>
            <a:ext cx="2216150" cy="718820"/>
            <a:chOff x="760" y="1184"/>
            <a:chExt cx="3490" cy="1132"/>
          </a:xfrm>
        </p:grpSpPr>
        <p:sp>
          <p:nvSpPr>
            <p:cNvPr id="36" name="文本占位符 10"/>
            <p:cNvSpPr>
              <a:spLocks noGrp="1"/>
            </p:cNvSpPr>
            <p:nvPr/>
          </p:nvSpPr>
          <p:spPr>
            <a:xfrm>
              <a:off x="760" y="1184"/>
              <a:ext cx="3490" cy="75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2800" b="1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defTabSz="1219200"/>
              <a:r>
                <a:rPr lang="zh-CN" altLang="en-US" b="0" kern="0" dirty="0" smtClean="0">
                  <a:latin typeface="+mn-lt"/>
                  <a:ea typeface="+mn-ea"/>
                  <a:cs typeface="+mn-ea"/>
                  <a:sym typeface="+mn-lt"/>
                </a:rPr>
                <a:t>发展历程</a:t>
              </a:r>
              <a:endParaRPr lang="en-US" altLang="zh-CN" b="0" kern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文本占位符 10"/>
            <p:cNvSpPr>
              <a:spLocks noGrp="1"/>
            </p:cNvSpPr>
            <p:nvPr/>
          </p:nvSpPr>
          <p:spPr>
            <a:xfrm>
              <a:off x="760" y="1906"/>
              <a:ext cx="3490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 smtClean="0">
                  <a:latin typeface="+mn-lt"/>
                  <a:ea typeface="+mn-ea"/>
                  <a:cs typeface="+mn-ea"/>
                  <a:sym typeface="+mn-lt"/>
                </a:rPr>
                <a:t>DEVELOPMENT HISTORY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9867900" y="3826510"/>
            <a:ext cx="2075180" cy="36830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rgbClr val="006CB5"/>
                </a:solidFill>
                <a:latin typeface="方正综艺简体" panose="03000509000000000000" charset="-122"/>
                <a:ea typeface="方正综艺简体" panose="03000509000000000000" charset="-122"/>
                <a:cs typeface="方正综艺简体" panose="03000509000000000000" charset="-122"/>
              </a:rPr>
              <a:t>不断创新</a:t>
            </a:r>
            <a:r>
              <a:rPr lang="en-US" altLang="zh-CN">
                <a:solidFill>
                  <a:srgbClr val="E20200"/>
                </a:solidFill>
                <a:latin typeface="方正综艺简体" panose="03000509000000000000" charset="-122"/>
                <a:ea typeface="方正综艺简体" panose="03000509000000000000" charset="-122"/>
                <a:cs typeface="方正综艺简体" panose="03000509000000000000" charset="-122"/>
              </a:rPr>
              <a:t> </a:t>
            </a:r>
            <a:r>
              <a:rPr lang="zh-CN" altLang="en-US">
                <a:solidFill>
                  <a:srgbClr val="FF0000"/>
                </a:solidFill>
                <a:latin typeface="方正综艺简体" panose="03000509000000000000" charset="-122"/>
                <a:ea typeface="方正综艺简体" panose="03000509000000000000" charset="-122"/>
                <a:cs typeface="方正综艺简体" panose="03000509000000000000" charset="-122"/>
              </a:rPr>
              <a:t>追求卓越</a:t>
            </a:r>
            <a:endParaRPr lang="zh-CN" altLang="en-US">
              <a:solidFill>
                <a:srgbClr val="FF0000"/>
              </a:solidFill>
              <a:latin typeface="方正综艺简体" panose="03000509000000000000" charset="-122"/>
              <a:ea typeface="方正综艺简体" panose="03000509000000000000" charset="-122"/>
              <a:cs typeface="方正综艺简体" panose="03000509000000000000" charset="-122"/>
            </a:endParaRPr>
          </a:p>
        </p:txBody>
      </p:sp>
      <p:pic>
        <p:nvPicPr>
          <p:cNvPr id="15" name="图片 14" descr="大升数专家--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</p:spTree>
    <p:custDataLst>
      <p:tags r:id="rId1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82600" y="240030"/>
            <a:ext cx="1823085" cy="685800"/>
            <a:chOff x="760" y="1184"/>
            <a:chExt cx="2871" cy="1080"/>
          </a:xfrm>
        </p:grpSpPr>
        <p:sp>
          <p:nvSpPr>
            <p:cNvPr id="3" name="文本占位符 1"/>
            <p:cNvSpPr>
              <a:spLocks noGrp="1"/>
            </p:cNvSpPr>
            <p:nvPr/>
          </p:nvSpPr>
          <p:spPr>
            <a:xfrm>
              <a:off x="760" y="1184"/>
              <a:ext cx="2858" cy="75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0" dirty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企业</a:t>
              </a:r>
              <a:r>
                <a:rPr lang="zh-CN" altLang="en-US" b="0" dirty="0" smtClean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文化</a:t>
              </a:r>
              <a:endParaRPr lang="zh-CN" altLang="en-US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文本占位符 10"/>
            <p:cNvSpPr>
              <a:spLocks noGrp="1"/>
            </p:cNvSpPr>
            <p:nvPr/>
          </p:nvSpPr>
          <p:spPr>
            <a:xfrm>
              <a:off x="773" y="1854"/>
              <a:ext cx="2858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 smtClean="0">
                  <a:latin typeface="+mn-lt"/>
                  <a:ea typeface="+mn-ea"/>
                  <a:cs typeface="+mn-ea"/>
                  <a:sym typeface="+mn-lt"/>
                </a:rPr>
                <a:t>CORPORATE CULTURE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" name="图片 1" descr="大升数专家-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pic>
        <p:nvPicPr>
          <p:cNvPr id="6" name="图片 5" descr="微信图片_20260515175134_86_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205" y="1233805"/>
            <a:ext cx="8956675" cy="51549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82600" y="248285"/>
            <a:ext cx="1889125" cy="675640"/>
            <a:chOff x="760" y="1184"/>
            <a:chExt cx="2975" cy="1064"/>
          </a:xfrm>
        </p:grpSpPr>
        <p:sp>
          <p:nvSpPr>
            <p:cNvPr id="24" name="文本占位符 1"/>
            <p:cNvSpPr>
              <a:spLocks noGrp="1"/>
            </p:cNvSpPr>
            <p:nvPr/>
          </p:nvSpPr>
          <p:spPr>
            <a:xfrm>
              <a:off x="760" y="1184"/>
              <a:ext cx="2952" cy="75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0" dirty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企业荣誉</a:t>
              </a:r>
              <a:endParaRPr lang="zh-CN" altLang="en-US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文本占位符 10"/>
            <p:cNvSpPr>
              <a:spLocks noGrp="1"/>
            </p:cNvSpPr>
            <p:nvPr/>
          </p:nvSpPr>
          <p:spPr>
            <a:xfrm>
              <a:off x="783" y="1838"/>
              <a:ext cx="2952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 smtClean="0">
                  <a:latin typeface="+mn-lt"/>
                  <a:ea typeface="+mn-ea"/>
                  <a:cs typeface="+mn-ea"/>
                  <a:sym typeface="+mn-lt"/>
                </a:rPr>
                <a:t>ENTERPRISE HONOR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" name="图片 2" descr="大升数专家-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grpSp>
        <p:nvGrpSpPr>
          <p:cNvPr id="28" name="组合 27"/>
          <p:cNvGrpSpPr/>
          <p:nvPr/>
        </p:nvGrpSpPr>
        <p:grpSpPr>
          <a:xfrm>
            <a:off x="-1270" y="6036945"/>
            <a:ext cx="12192000" cy="820420"/>
            <a:chOff x="-2" y="9507"/>
            <a:chExt cx="19200" cy="1292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507"/>
              <a:ext cx="19198" cy="1293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/>
            <a:srcRect t="15868"/>
            <a:stretch>
              <a:fillRect/>
            </a:stretch>
          </p:blipFill>
          <p:spPr>
            <a:xfrm>
              <a:off x="-2" y="9599"/>
              <a:ext cx="19200" cy="1018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955" y="1233805"/>
            <a:ext cx="4538980" cy="4344670"/>
          </a:xfrm>
          <a:prstGeom prst="rect">
            <a:avLst/>
          </a:prstGeom>
          <a:effectLst>
            <a:outerShdw blurRad="127000" sx="101000" sy="101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8850" y="1233805"/>
            <a:ext cx="5208905" cy="4344035"/>
          </a:xfrm>
          <a:prstGeom prst="rect">
            <a:avLst/>
          </a:prstGeom>
          <a:effectLst>
            <a:outerShdw blurRad="127000" sx="101000" sy="101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l="1378" t="14355" r="74400" b="63397"/>
          <a:stretch>
            <a:fillRect/>
          </a:stretch>
        </p:blipFill>
        <p:spPr>
          <a:xfrm>
            <a:off x="9798050" y="1854200"/>
            <a:ext cx="1261745" cy="966470"/>
          </a:xfrm>
          <a:prstGeom prst="rect">
            <a:avLst/>
          </a:prstGeom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rcRect l="2097" t="14827" r="51662" b="64548"/>
          <a:stretch>
            <a:fillRect/>
          </a:stretch>
        </p:blipFill>
        <p:spPr>
          <a:xfrm>
            <a:off x="7976235" y="3889375"/>
            <a:ext cx="2386330" cy="887730"/>
          </a:xfrm>
          <a:prstGeom prst="rect">
            <a:avLst/>
          </a:prstGeom>
          <a:effectLst/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9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82600" y="256540"/>
            <a:ext cx="1894836" cy="667385"/>
            <a:chOff x="760" y="1184"/>
            <a:chExt cx="3375" cy="1051"/>
          </a:xfrm>
        </p:grpSpPr>
        <p:sp>
          <p:nvSpPr>
            <p:cNvPr id="24" name="文本占位符 1"/>
            <p:cNvSpPr>
              <a:spLocks noGrp="1"/>
            </p:cNvSpPr>
            <p:nvPr/>
          </p:nvSpPr>
          <p:spPr>
            <a:xfrm>
              <a:off x="760" y="1184"/>
              <a:ext cx="2952" cy="75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b="0" dirty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央视报道</a:t>
              </a:r>
              <a:endParaRPr lang="en-US" altLang="zh-CN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文本占位符 10"/>
            <p:cNvSpPr>
              <a:spLocks noGrp="1"/>
            </p:cNvSpPr>
            <p:nvPr/>
          </p:nvSpPr>
          <p:spPr>
            <a:xfrm>
              <a:off x="767" y="1825"/>
              <a:ext cx="3368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>
                  <a:latin typeface="+mn-lt"/>
                  <a:ea typeface="+mn-ea"/>
                  <a:cs typeface="+mn-ea"/>
                  <a:sym typeface="+mn-lt"/>
                </a:rPr>
                <a:t>CCTV   REPORT</a:t>
              </a:r>
              <a:endParaRPr lang="en-US" altLang="zh-CN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" name="图片 2" descr="大升数专家-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grpSp>
        <p:nvGrpSpPr>
          <p:cNvPr id="51" name="组合 50"/>
          <p:cNvGrpSpPr/>
          <p:nvPr>
            <p:custDataLst>
              <p:tags r:id="rId3"/>
            </p:custDataLst>
          </p:nvPr>
        </p:nvGrpSpPr>
        <p:grpSpPr>
          <a:xfrm>
            <a:off x="1152525" y="1591945"/>
            <a:ext cx="4568190" cy="3995420"/>
            <a:chOff x="1815" y="2507"/>
            <a:chExt cx="7194" cy="6292"/>
          </a:xfrm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圆角矩形 8"/>
            <p:cNvSpPr/>
            <p:nvPr>
              <p:custDataLst>
                <p:tags r:id="rId4"/>
              </p:custDataLst>
            </p:nvPr>
          </p:nvSpPr>
          <p:spPr>
            <a:xfrm>
              <a:off x="1815" y="2507"/>
              <a:ext cx="7194" cy="6292"/>
            </a:xfrm>
            <a:prstGeom prst="roundRect">
              <a:avLst>
                <a:gd name="adj" fmla="val 4820"/>
              </a:avLst>
            </a:prstGeom>
            <a:solidFill>
              <a:srgbClr val="E3EDF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>
              <p:custDataLst>
                <p:tags r:id="rId5"/>
              </p:custDataLst>
            </p:nvPr>
          </p:nvSpPr>
          <p:spPr>
            <a:xfrm>
              <a:off x="1815" y="2507"/>
              <a:ext cx="7194" cy="808"/>
            </a:xfrm>
            <a:prstGeom prst="roundRect">
              <a:avLst>
                <a:gd name="adj" fmla="val 35353"/>
              </a:avLst>
            </a:prstGeom>
            <a:solidFill>
              <a:srgbClr val="148A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>
              <p:custDataLst>
                <p:tags r:id="rId6"/>
              </p:custDataLst>
            </p:nvPr>
          </p:nvSpPr>
          <p:spPr>
            <a:xfrm>
              <a:off x="1816" y="2783"/>
              <a:ext cx="7193" cy="534"/>
            </a:xfrm>
            <a:prstGeom prst="rect">
              <a:avLst/>
            </a:prstGeom>
            <a:solidFill>
              <a:srgbClr val="148A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2088" y="3679"/>
              <a:ext cx="6671" cy="3677"/>
            </a:xfrm>
            <a:prstGeom prst="rect">
              <a:avLst/>
            </a:prstGeom>
            <a:effectLst/>
          </p:spPr>
        </p:pic>
        <p:sp>
          <p:nvSpPr>
            <p:cNvPr id="16" name="文本框 15"/>
            <p:cNvSpPr txBox="1"/>
            <p:nvPr>
              <p:custDataLst>
                <p:tags r:id="rId9"/>
              </p:custDataLst>
            </p:nvPr>
          </p:nvSpPr>
          <p:spPr>
            <a:xfrm>
              <a:off x="2921" y="7625"/>
              <a:ext cx="6049" cy="88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lnSpc>
                  <a:spcPct val="140000"/>
                </a:lnSpc>
              </a:pPr>
              <a:r>
                <a:rPr lang="zh-CN" altLang="en-US" sz="1100" dirty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央视</a:t>
              </a:r>
              <a:r>
                <a:rPr lang="en-US" altLang="zh-CN" sz="1100" dirty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CCTV13</a:t>
              </a:r>
              <a:r>
                <a:rPr lang="zh-CN" altLang="en-US" sz="1100" dirty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《朝闻天下》点赞：中山扬子电气入选企业数字化转型升级示范单位。</a:t>
              </a:r>
              <a:endParaRPr lang="zh-CN" altLang="en-US" sz="1100" dirty="0">
                <a:solidFill>
                  <a:srgbClr val="00569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26" name="组合 25"/>
            <p:cNvGrpSpPr/>
            <p:nvPr>
              <p:custDataLst>
                <p:tags r:id="rId10"/>
              </p:custDataLst>
            </p:nvPr>
          </p:nvGrpSpPr>
          <p:grpSpPr>
            <a:xfrm rot="0">
              <a:off x="2076" y="7720"/>
              <a:ext cx="781" cy="781"/>
              <a:chOff x="1573" y="8081"/>
              <a:chExt cx="891" cy="891"/>
            </a:xfrm>
          </p:grpSpPr>
          <p:sp>
            <p:nvSpPr>
              <p:cNvPr id="23" name="圆角矩形 22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73" y="8081"/>
                <a:ext cx="891" cy="891"/>
              </a:xfrm>
              <a:prstGeom prst="roundRect">
                <a:avLst/>
              </a:prstGeom>
              <a:solidFill>
                <a:srgbClr val="148AF9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pic>
            <p:nvPicPr>
              <p:cNvPr id="22" name="图片 21" descr="奖牌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687" y="8222"/>
                <a:ext cx="661" cy="661"/>
              </a:xfrm>
              <a:prstGeom prst="rect">
                <a:avLst/>
              </a:prstGeom>
            </p:spPr>
          </p:pic>
        </p:grpSp>
        <p:grpSp>
          <p:nvGrpSpPr>
            <p:cNvPr id="50" name="组合 49"/>
            <p:cNvGrpSpPr/>
            <p:nvPr/>
          </p:nvGrpSpPr>
          <p:grpSpPr>
            <a:xfrm>
              <a:off x="3644" y="2622"/>
              <a:ext cx="3745" cy="618"/>
              <a:chOff x="3644" y="2622"/>
              <a:chExt cx="3745" cy="618"/>
            </a:xfrm>
          </p:grpSpPr>
          <p:grpSp>
            <p:nvGrpSpPr>
              <p:cNvPr id="19" name="组合 18"/>
              <p:cNvGrpSpPr/>
              <p:nvPr>
                <p:custDataLst>
                  <p:tags r:id="rId15"/>
                </p:custDataLst>
              </p:nvPr>
            </p:nvGrpSpPr>
            <p:grpSpPr>
              <a:xfrm rot="0">
                <a:off x="4257" y="2622"/>
                <a:ext cx="3133" cy="619"/>
                <a:chOff x="4270" y="2827"/>
                <a:chExt cx="3133" cy="619"/>
              </a:xfrm>
            </p:grpSpPr>
            <p:pic>
              <p:nvPicPr>
                <p:cNvPr id="17" name="图片 16" descr="摄影机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>
                <a:blip r:embed="rId17">
                  <a:extLs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0" y="2827"/>
                  <a:ext cx="574" cy="574"/>
                </a:xfrm>
                <a:prstGeom prst="rect">
                  <a:avLst/>
                </a:prstGeom>
              </p:spPr>
            </p:pic>
            <p:sp>
              <p:nvSpPr>
                <p:cNvPr id="18" name="文本框 17"/>
                <p:cNvSpPr txBox="1"/>
                <p:nvPr>
                  <p:custDataLst>
                    <p:tags r:id="rId19"/>
                  </p:custDataLst>
                </p:nvPr>
              </p:nvSpPr>
              <p:spPr>
                <a:xfrm>
                  <a:off x="4832" y="2866"/>
                  <a:ext cx="2571" cy="58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r>
                    <a:rPr lang="zh-CN" altLang="en-US" dirty="0">
                      <a:solidFill>
                        <a:schemeClr val="bg1"/>
                      </a:solidFill>
                      <a:latin typeface="方正大黑体_GBK" panose="02010600010101010101" charset="-122"/>
                      <a:ea typeface="方正大黑体_GBK" panose="02010600010101010101" charset="-122"/>
                      <a:sym typeface="+mn-ea"/>
                    </a:rPr>
                    <a:t>专题报道</a:t>
                  </a:r>
                  <a:endParaRPr lang="zh-CN" altLang="en-US" dirty="0">
                    <a:solidFill>
                      <a:schemeClr val="bg1"/>
                    </a:solidFill>
                    <a:latin typeface="方正大黑体_GBK" panose="02010600010101010101" charset="-122"/>
                    <a:ea typeface="方正大黑体_GBK" panose="02010600010101010101" charset="-122"/>
                    <a:sym typeface="+mn-ea"/>
                  </a:endParaRPr>
                </a:p>
              </p:txBody>
            </p:sp>
          </p:grpSp>
          <p:cxnSp>
            <p:nvCxnSpPr>
              <p:cNvPr id="21" name="直接连接符 20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6637" y="2946"/>
                <a:ext cx="42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3644" y="2946"/>
                <a:ext cx="42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组合 52"/>
          <p:cNvGrpSpPr/>
          <p:nvPr>
            <p:custDataLst>
              <p:tags r:id="rId22"/>
            </p:custDataLst>
          </p:nvPr>
        </p:nvGrpSpPr>
        <p:grpSpPr>
          <a:xfrm>
            <a:off x="6283960" y="1591945"/>
            <a:ext cx="4568190" cy="3995420"/>
            <a:chOff x="9896" y="2507"/>
            <a:chExt cx="7194" cy="6292"/>
          </a:xfrm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圆角矩形 29"/>
            <p:cNvSpPr/>
            <p:nvPr>
              <p:custDataLst>
                <p:tags r:id="rId23"/>
              </p:custDataLst>
            </p:nvPr>
          </p:nvSpPr>
          <p:spPr>
            <a:xfrm>
              <a:off x="9896" y="2507"/>
              <a:ext cx="7194" cy="6292"/>
            </a:xfrm>
            <a:prstGeom prst="roundRect">
              <a:avLst>
                <a:gd name="adj" fmla="val 4820"/>
              </a:avLst>
            </a:prstGeom>
            <a:solidFill>
              <a:srgbClr val="E3EDF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>
              <p:custDataLst>
                <p:tags r:id="rId24"/>
              </p:custDataLst>
            </p:nvPr>
          </p:nvSpPr>
          <p:spPr>
            <a:xfrm>
              <a:off x="9896" y="2507"/>
              <a:ext cx="7194" cy="808"/>
            </a:xfrm>
            <a:prstGeom prst="roundRect">
              <a:avLst>
                <a:gd name="adj" fmla="val 35353"/>
              </a:avLst>
            </a:prstGeom>
            <a:solidFill>
              <a:srgbClr val="148A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>
              <p:custDataLst>
                <p:tags r:id="rId25"/>
              </p:custDataLst>
            </p:nvPr>
          </p:nvSpPr>
          <p:spPr>
            <a:xfrm>
              <a:off x="9897" y="2783"/>
              <a:ext cx="7193" cy="534"/>
            </a:xfrm>
            <a:prstGeom prst="rect">
              <a:avLst/>
            </a:prstGeom>
            <a:solidFill>
              <a:srgbClr val="148A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>
              <p:custDataLst>
                <p:tags r:id="rId26"/>
              </p:custDataLst>
            </p:nvPr>
          </p:nvSpPr>
          <p:spPr>
            <a:xfrm>
              <a:off x="11002" y="7508"/>
              <a:ext cx="6049" cy="126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lnSpc>
                  <a:spcPct val="140000"/>
                </a:lnSpc>
              </a:pPr>
              <a:r>
                <a:rPr lang="zh-CN" altLang="en-US" sz="1100" dirty="0">
                  <a:solidFill>
                    <a:srgbClr val="005696"/>
                  </a:solidFill>
                  <a:cs typeface="+mn-ea"/>
                  <a:sym typeface="+mn-lt"/>
                </a:rPr>
                <a:t>以央视报道为起点，将“数字化”从企业内部管理工具，升级为赋能品牌伙伴的核心竞争力，让每一次合作都有数据支撑、每一台产品都有品质保障。</a:t>
              </a:r>
              <a:endParaRPr lang="zh-CN" altLang="en-US" sz="1100" dirty="0">
                <a:solidFill>
                  <a:srgbClr val="00569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>
              <p:custDataLst>
                <p:tags r:id="rId27"/>
              </p:custDataLst>
            </p:nvPr>
          </p:nvGrpSpPr>
          <p:grpSpPr>
            <a:xfrm rot="0">
              <a:off x="10157" y="7720"/>
              <a:ext cx="781" cy="781"/>
              <a:chOff x="1573" y="8081"/>
              <a:chExt cx="891" cy="891"/>
            </a:xfrm>
          </p:grpSpPr>
          <p:sp>
            <p:nvSpPr>
              <p:cNvPr id="40" name="圆角矩形 39"/>
              <p:cNvSpPr/>
              <p:nvPr>
                <p:custDataLst>
                  <p:tags r:id="rId28"/>
                </p:custDataLst>
              </p:nvPr>
            </p:nvSpPr>
            <p:spPr>
              <a:xfrm>
                <a:off x="1573" y="8081"/>
                <a:ext cx="891" cy="891"/>
              </a:xfrm>
              <a:prstGeom prst="roundRect">
                <a:avLst/>
              </a:prstGeom>
              <a:solidFill>
                <a:srgbClr val="148AF9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pic>
            <p:nvPicPr>
              <p:cNvPr id="41" name="图片 40" descr="奖牌"/>
              <p:cNvPicPr>
                <a:picLocks noChangeAspect="1"/>
              </p:cNvPicPr>
              <p:nvPr>
                <p:custDataLst>
                  <p:tags r:id="rId29"/>
                </p:custDataLst>
              </p:nvPr>
            </p:nvPicPr>
            <p:blipFill>
              <a:blip/>
              <a:stretch>
                <a:fillRect/>
              </a:stretch>
            </p:blipFill>
            <p:spPr>
              <a:xfrm>
                <a:off x="1687" y="8222"/>
                <a:ext cx="661" cy="661"/>
              </a:xfrm>
              <a:prstGeom prst="rect">
                <a:avLst/>
              </a:prstGeom>
            </p:spPr>
          </p:pic>
        </p:grpSp>
        <p:pic>
          <p:nvPicPr>
            <p:cNvPr id="43" name="图片 42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1"/>
            <a:stretch>
              <a:fillRect/>
            </a:stretch>
          </p:blipFill>
          <p:spPr>
            <a:xfrm>
              <a:off x="10140" y="3684"/>
              <a:ext cx="6700" cy="3689"/>
            </a:xfrm>
            <a:prstGeom prst="rect">
              <a:avLst/>
            </a:prstGeom>
            <a:effectLst/>
          </p:spPr>
        </p:pic>
        <p:grpSp>
          <p:nvGrpSpPr>
            <p:cNvPr id="52" name="组合 51"/>
            <p:cNvGrpSpPr/>
            <p:nvPr/>
          </p:nvGrpSpPr>
          <p:grpSpPr>
            <a:xfrm>
              <a:off x="11660" y="2622"/>
              <a:ext cx="3745" cy="618"/>
              <a:chOff x="11400" y="2622"/>
              <a:chExt cx="3745" cy="618"/>
            </a:xfrm>
          </p:grpSpPr>
          <p:grpSp>
            <p:nvGrpSpPr>
              <p:cNvPr id="35" name="组合 34"/>
              <p:cNvGrpSpPr/>
              <p:nvPr>
                <p:custDataLst>
                  <p:tags r:id="rId32"/>
                </p:custDataLst>
              </p:nvPr>
            </p:nvGrpSpPr>
            <p:grpSpPr>
              <a:xfrm rot="0">
                <a:off x="12013" y="2622"/>
                <a:ext cx="3133" cy="619"/>
                <a:chOff x="4270" y="2827"/>
                <a:chExt cx="3133" cy="619"/>
              </a:xfrm>
            </p:grpSpPr>
            <p:pic>
              <p:nvPicPr>
                <p:cNvPr id="36" name="图片 35" descr="摄影机"/>
                <p:cNvPicPr>
                  <a:picLocks noChangeAspect="1"/>
                </p:cNvPicPr>
                <p:nvPr>
                  <p:custDataLst>
                    <p:tags r:id="rId33"/>
                  </p:custDataLst>
                </p:nvPr>
              </p:nvPicPr>
              <p:blipFill>
                <a:blip/>
                <a:stretch>
                  <a:fillRect/>
                </a:stretch>
              </p:blipFill>
              <p:spPr>
                <a:xfrm>
                  <a:off x="4270" y="2827"/>
                  <a:ext cx="574" cy="574"/>
                </a:xfrm>
                <a:prstGeom prst="rect">
                  <a:avLst/>
                </a:prstGeom>
              </p:spPr>
            </p:pic>
            <p:sp>
              <p:nvSpPr>
                <p:cNvPr id="37" name="文本框 36"/>
                <p:cNvSpPr txBox="1"/>
                <p:nvPr>
                  <p:custDataLst>
                    <p:tags r:id="rId34"/>
                  </p:custDataLst>
                </p:nvPr>
              </p:nvSpPr>
              <p:spPr>
                <a:xfrm>
                  <a:off x="4832" y="2866"/>
                  <a:ext cx="2571" cy="58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r>
                    <a:rPr lang="zh-CN" altLang="en-US" dirty="0">
                      <a:solidFill>
                        <a:schemeClr val="bg1"/>
                      </a:solidFill>
                      <a:latin typeface="方正大黑体_GBK" panose="02010600010101010101" charset="-122"/>
                      <a:ea typeface="方正大黑体_GBK" panose="02010600010101010101" charset="-122"/>
                      <a:sym typeface="+mn-ea"/>
                    </a:rPr>
                    <a:t>企业</a:t>
                  </a:r>
                  <a:r>
                    <a:rPr lang="zh-CN" altLang="en-US" dirty="0">
                      <a:solidFill>
                        <a:schemeClr val="bg1"/>
                      </a:solidFill>
                      <a:latin typeface="方正大黑体_GBK" panose="02010600010101010101" charset="-122"/>
                      <a:ea typeface="方正大黑体_GBK" panose="02010600010101010101" charset="-122"/>
                      <a:sym typeface="+mn-ea"/>
                    </a:rPr>
                    <a:t>采访</a:t>
                  </a:r>
                  <a:endParaRPr lang="zh-CN" altLang="en-US" dirty="0">
                    <a:solidFill>
                      <a:schemeClr val="bg1"/>
                    </a:solidFill>
                    <a:latin typeface="方正大黑体_GBK" panose="02010600010101010101" charset="-122"/>
                    <a:ea typeface="方正大黑体_GBK" panose="02010600010101010101" charset="-122"/>
                    <a:sym typeface="+mn-ea"/>
                  </a:endParaRPr>
                </a:p>
              </p:txBody>
            </p:sp>
          </p:grpSp>
          <p:cxnSp>
            <p:nvCxnSpPr>
              <p:cNvPr id="38" name="直接连接符 37"/>
              <p:cNvCxnSpPr/>
              <p:nvPr>
                <p:custDataLst>
                  <p:tags r:id="rId35"/>
                </p:custDataLst>
              </p:nvPr>
            </p:nvCxnSpPr>
            <p:spPr>
              <a:xfrm>
                <a:off x="14406" y="2946"/>
                <a:ext cx="42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>
                <p:custDataLst>
                  <p:tags r:id="rId36"/>
                </p:custDataLst>
              </p:nvPr>
            </p:nvCxnSpPr>
            <p:spPr>
              <a:xfrm>
                <a:off x="11400" y="2946"/>
                <a:ext cx="42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pic>
            <p:nvPicPr>
              <p:cNvPr id="44" name="图片 43" descr="话筒麦克风"/>
              <p:cNvPicPr>
                <a:picLocks noChangeAspect="1"/>
              </p:cNvPicPr>
              <p:nvPr>
                <p:custDataLst>
                  <p:tags r:id="rId37"/>
                </p:custDataLst>
              </p:nvPr>
            </p:nvPicPr>
            <p:blipFill>
              <a:blip r:embed="rId38">
                <a:extLst>
                  <a:ext uri="{96DAC541-7B7A-43D3-8B79-37D633B846F1}">
                    <asvg:svgBlip xmlns:asvg="http://schemas.microsoft.com/office/drawing/2016/SVG/main" r:embed="rId39"/>
                  </a:ext>
                </a:extLst>
              </a:blip>
              <a:stretch>
                <a:fillRect/>
              </a:stretch>
            </p:blipFill>
            <p:spPr>
              <a:xfrm>
                <a:off x="12023" y="2663"/>
                <a:ext cx="564" cy="564"/>
              </a:xfrm>
              <a:prstGeom prst="rect">
                <a:avLst/>
              </a:prstGeom>
            </p:spPr>
          </p:pic>
        </p:grpSp>
        <p:pic>
          <p:nvPicPr>
            <p:cNvPr id="45" name="图片 44" descr="荣誉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10244" y="7790"/>
              <a:ext cx="619" cy="619"/>
            </a:xfrm>
            <a:prstGeom prst="rect">
              <a:avLst/>
            </a:prstGeom>
          </p:spPr>
        </p:pic>
      </p:grpSp>
    </p:spTree>
    <p:custDataLst>
      <p:tags r:id="rId4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82600" y="248285"/>
            <a:ext cx="2613025" cy="678180"/>
            <a:chOff x="760" y="1184"/>
            <a:chExt cx="4115" cy="1068"/>
          </a:xfrm>
        </p:grpSpPr>
        <p:sp>
          <p:nvSpPr>
            <p:cNvPr id="2" name="文本占位符 1"/>
            <p:cNvSpPr>
              <a:spLocks noGrp="1"/>
            </p:cNvSpPr>
            <p:nvPr/>
          </p:nvSpPr>
          <p:spPr>
            <a:xfrm>
              <a:off x="760" y="1184"/>
              <a:ext cx="4102" cy="75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0" dirty="0" smtClean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核心竞争力</a:t>
              </a:r>
              <a:endParaRPr lang="zh-CN" altLang="en-US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文本占位符 10"/>
            <p:cNvSpPr>
              <a:spLocks noGrp="1"/>
            </p:cNvSpPr>
            <p:nvPr/>
          </p:nvSpPr>
          <p:spPr>
            <a:xfrm>
              <a:off x="773" y="1842"/>
              <a:ext cx="4102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 smtClean="0">
                  <a:latin typeface="+mn-lt"/>
                  <a:ea typeface="+mn-ea"/>
                  <a:cs typeface="+mn-ea"/>
                  <a:sym typeface="+mn-lt"/>
                </a:rPr>
                <a:t>CORE COMPETITVENESS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" name="图片 3" descr="大升数专家-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1080"/>
            <a:ext cx="12192635" cy="758825"/>
          </a:xfrm>
          <a:prstGeom prst="rect">
            <a:avLst/>
          </a:prstGeom>
        </p:spPr>
      </p:pic>
      <p:pic>
        <p:nvPicPr>
          <p:cNvPr id="12" name="图片 11" descr="中山市扬子电气工业有限公司介绍 (2)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65" y="1292860"/>
            <a:ext cx="9667875" cy="4365625"/>
          </a:xfrm>
          <a:prstGeom prst="rect">
            <a:avLst/>
          </a:prstGeom>
          <a:effectLst>
            <a:outerShdw blurRad="317500" sx="101000" sy="101000" algn="ctr" rotWithShape="0">
              <a:schemeClr val="bg1">
                <a:lumMod val="65000"/>
                <a:alpha val="90000"/>
              </a:schemeClr>
            </a:outerShdw>
          </a:effectLst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组合 76"/>
          <p:cNvGrpSpPr/>
          <p:nvPr/>
        </p:nvGrpSpPr>
        <p:grpSpPr>
          <a:xfrm>
            <a:off x="474345" y="241935"/>
            <a:ext cx="2506345" cy="682625"/>
            <a:chOff x="747" y="1184"/>
            <a:chExt cx="3947" cy="1075"/>
          </a:xfrm>
        </p:grpSpPr>
        <p:sp>
          <p:nvSpPr>
            <p:cNvPr id="75" name="文本占位符 1"/>
            <p:cNvSpPr>
              <a:spLocks noGrp="1"/>
            </p:cNvSpPr>
            <p:nvPr/>
          </p:nvSpPr>
          <p:spPr>
            <a:xfrm>
              <a:off x="760" y="1184"/>
              <a:ext cx="3934" cy="75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altLang="zh-CN" b="0" dirty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生产实力</a:t>
              </a:r>
              <a:endParaRPr altLang="zh-CN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文本占位符 10"/>
            <p:cNvSpPr>
              <a:spLocks noGrp="1"/>
            </p:cNvSpPr>
            <p:nvPr/>
          </p:nvSpPr>
          <p:spPr>
            <a:xfrm>
              <a:off x="747" y="1849"/>
              <a:ext cx="3934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 smtClean="0">
                  <a:latin typeface="+mn-lt"/>
                  <a:ea typeface="+mn-ea"/>
                  <a:cs typeface="+mn-ea"/>
                  <a:sym typeface="+mn-lt"/>
                </a:rPr>
                <a:t>PRODUCTION STRENGTH</a:t>
              </a:r>
              <a:endParaRPr lang="en-US" altLang="zh-CN" sz="1100" dirty="0" smtClean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7" name="图片 6" descr="生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905" y="1162050"/>
            <a:ext cx="3580130" cy="4718050"/>
          </a:xfrm>
          <a:prstGeom prst="rect">
            <a:avLst/>
          </a:prstGeom>
          <a:effectLst>
            <a:outerShdw blurRad="2286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生产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280" y="1141730"/>
            <a:ext cx="4044950" cy="4719320"/>
          </a:xfrm>
          <a:prstGeom prst="rect">
            <a:avLst/>
          </a:prstGeom>
          <a:effectLst>
            <a:outerShdw blurRad="2286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大升数专家-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t="11768" b="12398"/>
          <a:stretch>
            <a:fillRect/>
          </a:stretch>
        </p:blipFill>
        <p:spPr>
          <a:xfrm>
            <a:off x="0" y="6101080"/>
            <a:ext cx="12192000" cy="76517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同心圆 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-1163637" y="1628775"/>
            <a:ext cx="720725" cy="719138"/>
          </a:xfrm>
          <a:prstGeom prst="donut">
            <a:avLst/>
          </a:prstGeom>
          <a:solidFill>
            <a:srgbClr val="DAE5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482600" y="240030"/>
            <a:ext cx="2507615" cy="683895"/>
            <a:chOff x="760" y="716"/>
            <a:chExt cx="3949" cy="1077"/>
          </a:xfrm>
        </p:grpSpPr>
        <p:sp>
          <p:nvSpPr>
            <p:cNvPr id="75" name="文本占位符 1"/>
            <p:cNvSpPr>
              <a:spLocks noGrp="1"/>
            </p:cNvSpPr>
            <p:nvPr/>
          </p:nvSpPr>
          <p:spPr>
            <a:xfrm>
              <a:off x="760" y="716"/>
              <a:ext cx="3934" cy="75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altLang="zh-CN" b="0" dirty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品质实力</a:t>
              </a:r>
              <a:endParaRPr altLang="zh-CN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文本占位符 10"/>
            <p:cNvSpPr>
              <a:spLocks noGrp="1"/>
            </p:cNvSpPr>
            <p:nvPr/>
          </p:nvSpPr>
          <p:spPr>
            <a:xfrm>
              <a:off x="775" y="1359"/>
              <a:ext cx="3934" cy="43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>
                  <a:latin typeface="+mn-lt"/>
                  <a:ea typeface="+mn-ea"/>
                  <a:cs typeface="+mn-ea"/>
                  <a:sym typeface="+mn-lt"/>
                </a:rPr>
                <a:t>QUALITY STRENGTH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E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9" name="图片 8" descr="大升数专家-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grpSp>
        <p:nvGrpSpPr>
          <p:cNvPr id="32" name="组合 31"/>
          <p:cNvGrpSpPr/>
          <p:nvPr/>
        </p:nvGrpSpPr>
        <p:grpSpPr>
          <a:xfrm>
            <a:off x="887095" y="1245235"/>
            <a:ext cx="10185400" cy="4493895"/>
            <a:chOff x="2671" y="3696"/>
            <a:chExt cx="10809" cy="4539"/>
          </a:xfrm>
        </p:grpSpPr>
        <p:pic>
          <p:nvPicPr>
            <p:cNvPr id="23" name="图片 22" descr="微信图片_20260401141444_69_2"/>
            <p:cNvPicPr>
              <a:picLocks noChangeAspect="1"/>
            </p:cNvPicPr>
            <p:nvPr/>
          </p:nvPicPr>
          <p:blipFill>
            <a:blip r:embed="rId4"/>
            <a:srcRect l="4478" t="6816" r="15632" b="2304"/>
            <a:stretch>
              <a:fillRect/>
            </a:stretch>
          </p:blipFill>
          <p:spPr>
            <a:xfrm>
              <a:off x="8903" y="6341"/>
              <a:ext cx="2220" cy="1894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3" y="3698"/>
              <a:ext cx="3551" cy="2433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b="9577"/>
            <a:stretch>
              <a:fillRect/>
            </a:stretch>
          </p:blipFill>
          <p:spPr bwMode="auto">
            <a:xfrm>
              <a:off x="10308" y="3696"/>
              <a:ext cx="3171" cy="2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圆角矩形 19"/>
            <p:cNvSpPr/>
            <p:nvPr/>
          </p:nvSpPr>
          <p:spPr>
            <a:xfrm>
              <a:off x="6882" y="5789"/>
              <a:ext cx="2822" cy="332"/>
            </a:xfrm>
            <a:prstGeom prst="roundRect">
              <a:avLst/>
            </a:prstGeom>
            <a:gradFill>
              <a:gsLst>
                <a:gs pos="25000">
                  <a:srgbClr val="FCD254"/>
                </a:gs>
                <a:gs pos="75000">
                  <a:srgbClr val="FFE890"/>
                </a:gs>
                <a:gs pos="0">
                  <a:srgbClr val="EDBE32"/>
                </a:gs>
                <a:gs pos="100000">
                  <a:srgbClr val="FFEEB1"/>
                </a:gs>
              </a:gsLst>
              <a:lin ang="16200000" scaled="0"/>
            </a:gra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全自动整机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性能测试台（成品抽检）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11095" y="5789"/>
              <a:ext cx="1668" cy="321"/>
            </a:xfrm>
            <a:prstGeom prst="roundRect">
              <a:avLst/>
            </a:prstGeom>
            <a:gradFill>
              <a:gsLst>
                <a:gs pos="25000">
                  <a:srgbClr val="FCD254"/>
                </a:gs>
                <a:gs pos="75000">
                  <a:srgbClr val="FFE890"/>
                </a:gs>
                <a:gs pos="0">
                  <a:srgbClr val="EDBE32"/>
                </a:gs>
                <a:gs pos="100000">
                  <a:srgbClr val="FFEEB1"/>
                </a:gs>
              </a:gsLst>
              <a:lin ang="16200000" scaled="0"/>
            </a:gra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恒温水系统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671" y="6341"/>
              <a:ext cx="3629" cy="1893"/>
            </a:xfrm>
            <a:prstGeom prst="rect">
              <a:avLst/>
            </a:prstGeom>
            <a:solidFill>
              <a:srgbClr val="9BC0EC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>
                <a:lnSpc>
                  <a:spcPct val="150000"/>
                </a:lnSpc>
              </a:pP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公司拥有完善品控体系与资深专业人员（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60%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从业超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5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年），配以专业设备，保障品质可靠。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526" y="6341"/>
              <a:ext cx="2222" cy="1893"/>
            </a:xfrm>
            <a:prstGeom prst="rect">
              <a:avLst/>
            </a:prstGeom>
            <a:blipFill rotWithShape="1">
              <a:blip r:embed="rId7"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115"/>
            </a:p>
          </p:txBody>
        </p:sp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66"/>
            <a:stretch>
              <a:fillRect/>
            </a:stretch>
          </p:blipFill>
          <p:spPr>
            <a:xfrm>
              <a:off x="2671" y="3698"/>
              <a:ext cx="3628" cy="2423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圆角矩形 26"/>
            <p:cNvSpPr/>
            <p:nvPr/>
          </p:nvSpPr>
          <p:spPr>
            <a:xfrm>
              <a:off x="6733" y="7904"/>
              <a:ext cx="1795" cy="332"/>
            </a:xfrm>
            <a:prstGeom prst="roundRect">
              <a:avLst/>
            </a:prstGeom>
            <a:gradFill>
              <a:gsLst>
                <a:gs pos="25000">
                  <a:srgbClr val="FCD254"/>
                </a:gs>
                <a:gs pos="75000">
                  <a:srgbClr val="FFE890"/>
                </a:gs>
                <a:gs pos="0">
                  <a:srgbClr val="EDBE32"/>
                </a:gs>
                <a:gs pos="100000">
                  <a:srgbClr val="FFEEB1"/>
                </a:gs>
              </a:gsLst>
              <a:lin ang="16200000" scaled="0"/>
            </a:gra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单臂跌落试验台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113" y="7904"/>
              <a:ext cx="1795" cy="332"/>
            </a:xfrm>
            <a:prstGeom prst="roundRect">
              <a:avLst/>
            </a:prstGeom>
            <a:gradFill>
              <a:gsLst>
                <a:gs pos="25000">
                  <a:srgbClr val="FCD254"/>
                </a:gs>
                <a:gs pos="75000">
                  <a:srgbClr val="FFE890"/>
                </a:gs>
                <a:gs pos="0">
                  <a:srgbClr val="EDBE32"/>
                </a:gs>
                <a:gs pos="100000">
                  <a:srgbClr val="FFEEB1"/>
                </a:gs>
              </a:gsLst>
              <a:lin ang="16200000" scaled="0"/>
            </a:gra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运输振动试验台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29" name="图片 28" descr="微信图片_20260401140835_68_2"/>
            <p:cNvPicPr>
              <a:picLocks noChangeAspect="1"/>
            </p:cNvPicPr>
            <p:nvPr/>
          </p:nvPicPr>
          <p:blipFill>
            <a:blip r:embed="rId10"/>
            <a:srcRect l="4593" r="7639"/>
            <a:stretch>
              <a:fillRect/>
            </a:stretch>
          </p:blipFill>
          <p:spPr>
            <a:xfrm>
              <a:off x="11264" y="6332"/>
              <a:ext cx="2216" cy="1894"/>
            </a:xfrm>
            <a:prstGeom prst="rect">
              <a:avLst/>
            </a:prstGeom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圆角矩形 29"/>
            <p:cNvSpPr/>
            <p:nvPr/>
          </p:nvSpPr>
          <p:spPr>
            <a:xfrm>
              <a:off x="11500" y="7887"/>
              <a:ext cx="1795" cy="332"/>
            </a:xfrm>
            <a:prstGeom prst="roundRect">
              <a:avLst/>
            </a:prstGeom>
            <a:gradFill>
              <a:gsLst>
                <a:gs pos="25000">
                  <a:srgbClr val="FCD254"/>
                </a:gs>
                <a:gs pos="75000">
                  <a:srgbClr val="FFE890"/>
                </a:gs>
                <a:gs pos="0">
                  <a:srgbClr val="EDBE32"/>
                </a:gs>
                <a:gs pos="100000">
                  <a:srgbClr val="FFEEB1"/>
                </a:gs>
              </a:gsLst>
              <a:lin ang="16200000" scaled="0"/>
            </a:gra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恒温恒湿试验箱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133" y="5786"/>
              <a:ext cx="2702" cy="332"/>
            </a:xfrm>
            <a:prstGeom prst="roundRect">
              <a:avLst/>
            </a:prstGeom>
            <a:gradFill>
              <a:gsLst>
                <a:gs pos="25000">
                  <a:srgbClr val="FCD254"/>
                </a:gs>
                <a:gs pos="75000">
                  <a:srgbClr val="FFE890"/>
                </a:gs>
                <a:gs pos="0">
                  <a:srgbClr val="EDBE32"/>
                </a:gs>
                <a:gs pos="100000">
                  <a:srgbClr val="FFEEB1"/>
                </a:gs>
              </a:gsLst>
              <a:lin ang="16200000" scaled="0"/>
            </a:gra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全系列配件来料检验测试设备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1"/>
          <a:srcRect t="12208" b="8221"/>
          <a:stretch>
            <a:fillRect/>
          </a:stretch>
        </p:blipFill>
        <p:spPr>
          <a:xfrm>
            <a:off x="0" y="6033770"/>
            <a:ext cx="12191365" cy="82359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组合 76"/>
          <p:cNvGrpSpPr/>
          <p:nvPr/>
        </p:nvGrpSpPr>
        <p:grpSpPr>
          <a:xfrm>
            <a:off x="482600" y="251460"/>
            <a:ext cx="2498090" cy="660400"/>
            <a:chOff x="760" y="1184"/>
            <a:chExt cx="3934" cy="1040"/>
          </a:xfrm>
        </p:grpSpPr>
        <p:sp>
          <p:nvSpPr>
            <p:cNvPr id="75" name="文本占位符 1"/>
            <p:cNvSpPr>
              <a:spLocks noGrp="1"/>
            </p:cNvSpPr>
            <p:nvPr/>
          </p:nvSpPr>
          <p:spPr>
            <a:xfrm>
              <a:off x="760" y="1184"/>
              <a:ext cx="3934" cy="75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b="0" dirty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研发实力</a:t>
              </a:r>
              <a:endParaRPr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文本占位符 10"/>
            <p:cNvSpPr>
              <a:spLocks noGrp="1"/>
            </p:cNvSpPr>
            <p:nvPr/>
          </p:nvSpPr>
          <p:spPr>
            <a:xfrm>
              <a:off x="760" y="1814"/>
              <a:ext cx="3934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>
                  <a:latin typeface="+mn-lt"/>
                  <a:ea typeface="+mn-ea"/>
                  <a:cs typeface="+mn-ea"/>
                  <a:sym typeface="+mn-lt"/>
                </a:rPr>
                <a:t>R&amp;D  STRENGTH</a:t>
              </a:r>
              <a:endParaRPr lang="en-US" altLang="zh-CN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" name="图片 1" descr="大升数专家-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3605" y="3462655"/>
            <a:ext cx="3326765" cy="2353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 l="3870"/>
          <a:stretch>
            <a:fillRect/>
          </a:stretch>
        </p:blipFill>
        <p:spPr bwMode="auto">
          <a:xfrm>
            <a:off x="4601210" y="3462020"/>
            <a:ext cx="3000375" cy="2356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 cstate="print"/>
          <a:srcRect l="1810"/>
          <a:stretch>
            <a:fillRect/>
          </a:stretch>
        </p:blipFill>
        <p:spPr bwMode="auto">
          <a:xfrm>
            <a:off x="7980680" y="3462020"/>
            <a:ext cx="3026410" cy="235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86395" y="1144270"/>
            <a:ext cx="3020060" cy="214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06925" y="1144270"/>
            <a:ext cx="3002280" cy="2148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22" name="矩形 21"/>
          <p:cNvSpPr/>
          <p:nvPr/>
        </p:nvSpPr>
        <p:spPr>
          <a:xfrm>
            <a:off x="899160" y="1144270"/>
            <a:ext cx="3333115" cy="2146935"/>
          </a:xfrm>
          <a:prstGeom prst="rect">
            <a:avLst/>
          </a:prstGeom>
          <a:solidFill>
            <a:srgbClr val="9BC0EC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958715" y="2981960"/>
            <a:ext cx="2266315" cy="311150"/>
          </a:xfrm>
          <a:prstGeom prst="roundRect">
            <a:avLst/>
          </a:prstGeom>
          <a:gradFill>
            <a:gsLst>
              <a:gs pos="25000">
                <a:srgbClr val="FCD254"/>
              </a:gs>
              <a:gs pos="75000">
                <a:srgbClr val="FFE890"/>
              </a:gs>
              <a:gs pos="0">
                <a:srgbClr val="EDBE32"/>
              </a:gs>
              <a:gs pos="100000">
                <a:srgbClr val="FFEEB1"/>
              </a:gs>
            </a:gsLst>
            <a:lin ang="162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整机寿命测试台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8363585" y="2973705"/>
            <a:ext cx="2266315" cy="311150"/>
          </a:xfrm>
          <a:prstGeom prst="roundRect">
            <a:avLst/>
          </a:prstGeom>
          <a:gradFill>
            <a:gsLst>
              <a:gs pos="25000">
                <a:srgbClr val="FCD254"/>
              </a:gs>
              <a:gs pos="75000">
                <a:srgbClr val="FFE890"/>
              </a:gs>
              <a:gs pos="0">
                <a:srgbClr val="EDBE32"/>
              </a:gs>
              <a:gs pos="100000">
                <a:srgbClr val="FFEEB1"/>
              </a:gs>
            </a:gsLst>
            <a:lin ang="162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电控寿命测试台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416685" y="5320665"/>
            <a:ext cx="2266315" cy="495935"/>
          </a:xfrm>
          <a:prstGeom prst="roundRect">
            <a:avLst/>
          </a:prstGeom>
          <a:gradFill>
            <a:gsLst>
              <a:gs pos="25000">
                <a:srgbClr val="FCD254"/>
              </a:gs>
              <a:gs pos="75000">
                <a:srgbClr val="FFE890"/>
              </a:gs>
              <a:gs pos="0">
                <a:srgbClr val="EDBE32"/>
              </a:gs>
              <a:gs pos="100000">
                <a:srgbClr val="FFEEB1"/>
              </a:gs>
            </a:gsLst>
            <a:lin ang="162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水量传感器寿命测试台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charset="-122"/>
              <a:ea typeface="方正兰亭黑简体" panose="02000000000000000000" charset="-122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耐水冲击可靠度测试台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970780" y="5320665"/>
            <a:ext cx="2266315" cy="495935"/>
          </a:xfrm>
          <a:prstGeom prst="roundRect">
            <a:avLst/>
          </a:prstGeom>
          <a:gradFill>
            <a:gsLst>
              <a:gs pos="25000">
                <a:srgbClr val="FCD254"/>
              </a:gs>
              <a:gs pos="75000">
                <a:srgbClr val="FFE890"/>
              </a:gs>
              <a:gs pos="0">
                <a:srgbClr val="EDBE32"/>
              </a:gs>
              <a:gs pos="100000">
                <a:srgbClr val="FFEEB1"/>
              </a:gs>
            </a:gsLst>
            <a:lin ang="162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风机寿命测试台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比例阀寿命测试台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8372475" y="5502275"/>
            <a:ext cx="2266315" cy="311150"/>
          </a:xfrm>
          <a:prstGeom prst="roundRect">
            <a:avLst/>
          </a:prstGeom>
          <a:gradFill>
            <a:gsLst>
              <a:gs pos="25000">
                <a:srgbClr val="FCD254"/>
              </a:gs>
              <a:gs pos="75000">
                <a:srgbClr val="FFE890"/>
              </a:gs>
              <a:gs pos="0">
                <a:srgbClr val="EDBE32"/>
              </a:gs>
              <a:gs pos="100000">
                <a:srgbClr val="FFEEB1"/>
              </a:gs>
            </a:gsLst>
            <a:lin ang="162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水泵寿命测试台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8"/>
          <a:srcRect t="6607"/>
          <a:stretch>
            <a:fillRect/>
          </a:stretch>
        </p:blipFill>
        <p:spPr>
          <a:xfrm>
            <a:off x="0" y="5996305"/>
            <a:ext cx="12192000" cy="86169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915670" y="1136015"/>
            <a:ext cx="3462020" cy="2168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产品即生命线，公司在产品研发领域投入大量人力与财力，引入产品全生命周期管理体系（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PLM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），配备资深研发人员（其中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50%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从业超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10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年）及专业检测设备，从源头保障产品创新、可靠且具竞争力。同时，公司构建了严格的质量控制流程，确保产品均达国际标准，为客户提供稳定可靠的技术支持与服务。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82600" y="260985"/>
            <a:ext cx="1963420" cy="644525"/>
            <a:chOff x="760" y="1184"/>
            <a:chExt cx="3092" cy="1015"/>
          </a:xfrm>
        </p:grpSpPr>
        <p:sp>
          <p:nvSpPr>
            <p:cNvPr id="12" name="文本占位符 1"/>
            <p:cNvSpPr>
              <a:spLocks noGrp="1"/>
            </p:cNvSpPr>
            <p:nvPr/>
          </p:nvSpPr>
          <p:spPr>
            <a:xfrm>
              <a:off x="760" y="1184"/>
              <a:ext cx="3092" cy="75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0" dirty="0" smtClean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产品展示</a:t>
              </a:r>
              <a:endParaRPr lang="zh-CN" altLang="en-US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文本占位符 10"/>
            <p:cNvSpPr>
              <a:spLocks noGrp="1"/>
            </p:cNvSpPr>
            <p:nvPr/>
          </p:nvSpPr>
          <p:spPr>
            <a:xfrm>
              <a:off x="760" y="1789"/>
              <a:ext cx="3092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 smtClean="0">
                  <a:latin typeface="+mn-lt"/>
                  <a:ea typeface="+mn-ea"/>
                  <a:cs typeface="+mn-ea"/>
                  <a:sym typeface="+mn-lt"/>
                </a:rPr>
                <a:t>CASE  SHOW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8" name="图片 7" descr="30656837-d734-40fc-9385-46c729be6f4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235" y="1689735"/>
            <a:ext cx="1647825" cy="156400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矩形 14"/>
          <p:cNvSpPr/>
          <p:nvPr/>
        </p:nvSpPr>
        <p:spPr>
          <a:xfrm>
            <a:off x="1880235" y="3357880"/>
            <a:ext cx="1647825" cy="9112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 descr="画板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235" y="4352290"/>
            <a:ext cx="1647825" cy="15671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 descr="大升数专家--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7130" y="1689735"/>
            <a:ext cx="8486775" cy="4229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/>
          <p:cNvSpPr txBox="1"/>
          <p:nvPr/>
        </p:nvSpPr>
        <p:spPr>
          <a:xfrm>
            <a:off x="1767840" y="6143625"/>
            <a:ext cx="9155430" cy="347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7" name="图片 16" descr="大升数专家-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t="3389" b="4348"/>
          <a:stretch>
            <a:fillRect/>
          </a:stretch>
        </p:blipFill>
        <p:spPr>
          <a:xfrm>
            <a:off x="-635" y="5941695"/>
            <a:ext cx="12192635" cy="9163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95" y="1183640"/>
            <a:ext cx="2854325" cy="4457065"/>
          </a:xfrm>
          <a:prstGeom prst="rect">
            <a:avLst/>
          </a:prstGeom>
          <a:effectLst>
            <a:outerShdw blurRad="127000" sx="101000" sy="101000" algn="ctr" rotWithShape="0">
              <a:schemeClr val="bg1">
                <a:lumMod val="50000"/>
                <a:alpha val="40000"/>
              </a:schemeClr>
            </a:outerShdw>
          </a:effectLst>
        </p:spPr>
      </p:pic>
      <p:pic>
        <p:nvPicPr>
          <p:cNvPr id="4" name="图片 3" descr="湘图设计0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665" y="1101725"/>
            <a:ext cx="2053590" cy="268541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441825" y="1136015"/>
            <a:ext cx="3162935" cy="4504690"/>
            <a:chOff x="7456" y="1116"/>
            <a:chExt cx="5788" cy="8240"/>
          </a:xfrm>
          <a:effectLst>
            <a:outerShdw blurRad="127000" sx="101000" sy="101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56" y="1226"/>
              <a:ext cx="5788" cy="8131"/>
            </a:xfrm>
            <a:prstGeom prst="rect">
              <a:avLst/>
            </a:prstGeom>
          </p:spPr>
        </p:pic>
        <p:pic>
          <p:nvPicPr>
            <p:cNvPr id="15" name="图片 14" descr="湘图设计0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43" y="1116"/>
              <a:ext cx="4337" cy="4850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8014335" y="1195705"/>
            <a:ext cx="2977515" cy="4446270"/>
            <a:chOff x="12994" y="1869"/>
            <a:chExt cx="4140" cy="6180"/>
          </a:xfrm>
          <a:effectLst>
            <a:outerShdw blurRad="127000" sx="101000" sy="101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994" y="1871"/>
              <a:ext cx="4140" cy="6179"/>
            </a:xfrm>
            <a:prstGeom prst="rect">
              <a:avLst/>
            </a:prstGeom>
            <a:effectLst>
              <a:outerShdw blurRad="127000" sx="101000" sy="101000" algn="ctr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</p:pic>
        <p:pic>
          <p:nvPicPr>
            <p:cNvPr id="19" name="图片 18" descr="微信图片_20260505134801_52_4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270" y="1869"/>
              <a:ext cx="3648" cy="3525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482600" y="260985"/>
            <a:ext cx="1963420" cy="644525"/>
            <a:chOff x="760" y="1184"/>
            <a:chExt cx="3092" cy="1015"/>
          </a:xfrm>
        </p:grpSpPr>
        <p:sp>
          <p:nvSpPr>
            <p:cNvPr id="26" name="文本占位符 1"/>
            <p:cNvSpPr>
              <a:spLocks noGrp="1"/>
            </p:cNvSpPr>
            <p:nvPr/>
          </p:nvSpPr>
          <p:spPr>
            <a:xfrm>
              <a:off x="760" y="1184"/>
              <a:ext cx="3092" cy="75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0" dirty="0" smtClean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产品展示</a:t>
              </a:r>
              <a:endParaRPr lang="zh-CN" altLang="en-US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文本占位符 10"/>
            <p:cNvSpPr>
              <a:spLocks noGrp="1"/>
            </p:cNvSpPr>
            <p:nvPr/>
          </p:nvSpPr>
          <p:spPr>
            <a:xfrm>
              <a:off x="760" y="1789"/>
              <a:ext cx="3092" cy="4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>
                <a:buNone/>
                <a:defRPr lang="zh-CN" altLang="en-US" sz="1200" b="0" dirty="0" smtClean="0">
                  <a:solidFill>
                    <a:srgbClr val="005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en-US" altLang="zh-CN" sz="1100" dirty="0" smtClean="0">
                  <a:latin typeface="+mn-lt"/>
                  <a:ea typeface="+mn-ea"/>
                  <a:cs typeface="+mn-ea"/>
                  <a:sym typeface="+mn-lt"/>
                </a:rPr>
                <a:t>CASE  SHOW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482600" y="264795"/>
            <a:ext cx="2058035" cy="638175"/>
            <a:chOff x="760" y="1184"/>
            <a:chExt cx="3241" cy="1005"/>
          </a:xfrm>
        </p:grpSpPr>
        <p:sp>
          <p:nvSpPr>
            <p:cNvPr id="195" name="文本占位符 1"/>
            <p:cNvSpPr>
              <a:spLocks noGrp="1"/>
            </p:cNvSpPr>
            <p:nvPr/>
          </p:nvSpPr>
          <p:spPr>
            <a:xfrm>
              <a:off x="760" y="1184"/>
              <a:ext cx="3215" cy="75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0" dirty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合作客户</a:t>
              </a:r>
              <a:endParaRPr lang="zh-CN" altLang="en-US" b="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6" name="文本占位符 2"/>
            <p:cNvSpPr>
              <a:spLocks noGrp="1"/>
            </p:cNvSpPr>
            <p:nvPr/>
          </p:nvSpPr>
          <p:spPr>
            <a:xfrm>
              <a:off x="786" y="1806"/>
              <a:ext cx="3215" cy="38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zh-CN" altLang="en-US" sz="1200" b="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100" dirty="0">
                  <a:solidFill>
                    <a:srgbClr val="005696"/>
                  </a:solidFill>
                  <a:latin typeface="+mn-lt"/>
                  <a:ea typeface="+mn-ea"/>
                  <a:cs typeface="+mn-ea"/>
                  <a:sym typeface="+mn-lt"/>
                </a:rPr>
                <a:t>CUSTOMERS</a:t>
              </a:r>
              <a:endParaRPr lang="zh-CN" altLang="en-US" sz="1100" dirty="0">
                <a:solidFill>
                  <a:srgbClr val="00569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398780" y="5960745"/>
            <a:ext cx="208280" cy="19177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69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976880" y="6243320"/>
            <a:ext cx="339090" cy="39941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3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4075430" y="6022975"/>
            <a:ext cx="280670" cy="31051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4617720" y="1207135"/>
            <a:ext cx="3212465" cy="52197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3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部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分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合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作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 </a:t>
            </a:r>
            <a:r>
              <a:rPr lang="zh-CN" altLang="zh-CN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客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 </a:t>
            </a:r>
            <a:r>
              <a:rPr lang="zh-CN" altLang="zh-CN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户</a:t>
            </a:r>
            <a:endParaRPr lang="zh-CN" altLang="zh-CN" sz="28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  <a:sym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018540" y="1920240"/>
            <a:ext cx="10172700" cy="0"/>
          </a:xfrm>
          <a:prstGeom prst="line">
            <a:avLst/>
          </a:prstGeom>
          <a:ln w="12700" cap="rnd" cmpd="sng">
            <a:solidFill>
              <a:schemeClr val="tx2">
                <a:lumMod val="50000"/>
                <a:lumOff val="50000"/>
              </a:schemeClr>
            </a:solidFill>
            <a:prstDash val="sysDot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74" name="组合 73"/>
          <p:cNvGrpSpPr/>
          <p:nvPr/>
        </p:nvGrpSpPr>
        <p:grpSpPr>
          <a:xfrm>
            <a:off x="923925" y="2320608"/>
            <a:ext cx="2302510" cy="777240"/>
            <a:chOff x="1455" y="3263"/>
            <a:chExt cx="3626" cy="1224"/>
          </a:xfrm>
        </p:grpSpPr>
        <p:sp>
          <p:nvSpPr>
            <p:cNvPr id="7" name="圆角矩形 6"/>
            <p:cNvSpPr/>
            <p:nvPr/>
          </p:nvSpPr>
          <p:spPr>
            <a:xfrm>
              <a:off x="1455" y="3263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t="18048" b="17647"/>
            <a:stretch>
              <a:fillRect/>
            </a:stretch>
          </p:blipFill>
          <p:spPr>
            <a:xfrm>
              <a:off x="1523" y="3607"/>
              <a:ext cx="3413" cy="44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3" name="组合 72"/>
          <p:cNvGrpSpPr/>
          <p:nvPr/>
        </p:nvGrpSpPr>
        <p:grpSpPr>
          <a:xfrm>
            <a:off x="929640" y="3459163"/>
            <a:ext cx="2302510" cy="777240"/>
            <a:chOff x="5560" y="3263"/>
            <a:chExt cx="3626" cy="1224"/>
          </a:xfrm>
        </p:grpSpPr>
        <p:sp>
          <p:nvSpPr>
            <p:cNvPr id="57" name="圆角矩形 56"/>
            <p:cNvSpPr/>
            <p:nvPr/>
          </p:nvSpPr>
          <p:spPr>
            <a:xfrm>
              <a:off x="5560" y="3263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22" y="3576"/>
              <a:ext cx="2702" cy="598"/>
            </a:xfrm>
            <a:prstGeom prst="rect">
              <a:avLst/>
            </a:prstGeom>
          </p:spPr>
        </p:pic>
      </p:grpSp>
      <p:grpSp>
        <p:nvGrpSpPr>
          <p:cNvPr id="60" name="组合 59"/>
          <p:cNvGrpSpPr/>
          <p:nvPr/>
        </p:nvGrpSpPr>
        <p:grpSpPr>
          <a:xfrm>
            <a:off x="3564890" y="2331085"/>
            <a:ext cx="2302510" cy="777240"/>
            <a:chOff x="13259" y="3351"/>
            <a:chExt cx="3626" cy="1224"/>
          </a:xfrm>
        </p:grpSpPr>
        <p:sp>
          <p:nvSpPr>
            <p:cNvPr id="59" name="圆角矩形 58"/>
            <p:cNvSpPr/>
            <p:nvPr/>
          </p:nvSpPr>
          <p:spPr>
            <a:xfrm>
              <a:off x="13259" y="3351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860" y="3533"/>
              <a:ext cx="2424" cy="861"/>
            </a:xfrm>
            <a:prstGeom prst="rect">
              <a:avLst/>
            </a:prstGeom>
          </p:spPr>
        </p:pic>
      </p:grpSp>
      <p:grpSp>
        <p:nvGrpSpPr>
          <p:cNvPr id="72" name="组合 71"/>
          <p:cNvGrpSpPr/>
          <p:nvPr/>
        </p:nvGrpSpPr>
        <p:grpSpPr>
          <a:xfrm>
            <a:off x="3575685" y="3459163"/>
            <a:ext cx="2302510" cy="777240"/>
            <a:chOff x="9475" y="3351"/>
            <a:chExt cx="3626" cy="1224"/>
          </a:xfrm>
        </p:grpSpPr>
        <p:sp>
          <p:nvSpPr>
            <p:cNvPr id="58" name="圆角矩形 57"/>
            <p:cNvSpPr/>
            <p:nvPr/>
          </p:nvSpPr>
          <p:spPr>
            <a:xfrm>
              <a:off x="9475" y="3351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226" y="3490"/>
              <a:ext cx="2124" cy="946"/>
            </a:xfrm>
            <a:prstGeom prst="rect">
              <a:avLst/>
            </a:prstGeom>
          </p:spPr>
        </p:pic>
      </p:grpSp>
      <p:grpSp>
        <p:nvGrpSpPr>
          <p:cNvPr id="75" name="组合 74"/>
          <p:cNvGrpSpPr/>
          <p:nvPr/>
        </p:nvGrpSpPr>
        <p:grpSpPr>
          <a:xfrm>
            <a:off x="932180" y="4507865"/>
            <a:ext cx="2302510" cy="777240"/>
            <a:chOff x="1310" y="5025"/>
            <a:chExt cx="3626" cy="1224"/>
          </a:xfrm>
        </p:grpSpPr>
        <p:sp>
          <p:nvSpPr>
            <p:cNvPr id="61" name="圆角矩形 60"/>
            <p:cNvSpPr/>
            <p:nvPr/>
          </p:nvSpPr>
          <p:spPr>
            <a:xfrm>
              <a:off x="1310" y="5025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8114" t="8105" r="7870" b="9828"/>
            <a:stretch>
              <a:fillRect/>
            </a:stretch>
          </p:blipFill>
          <p:spPr>
            <a:xfrm>
              <a:off x="1983" y="5191"/>
              <a:ext cx="2281" cy="892"/>
            </a:xfrm>
            <a:prstGeom prst="rect">
              <a:avLst/>
            </a:prstGeom>
          </p:spPr>
        </p:pic>
      </p:grpSp>
      <p:grpSp>
        <p:nvGrpSpPr>
          <p:cNvPr id="71" name="组合 70"/>
          <p:cNvGrpSpPr/>
          <p:nvPr/>
        </p:nvGrpSpPr>
        <p:grpSpPr>
          <a:xfrm>
            <a:off x="6240780" y="2312035"/>
            <a:ext cx="2302510" cy="777240"/>
            <a:chOff x="7454" y="5060"/>
            <a:chExt cx="3626" cy="1224"/>
          </a:xfrm>
        </p:grpSpPr>
        <p:sp>
          <p:nvSpPr>
            <p:cNvPr id="63" name="圆角矩形 62"/>
            <p:cNvSpPr/>
            <p:nvPr/>
          </p:nvSpPr>
          <p:spPr>
            <a:xfrm>
              <a:off x="7454" y="5060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37967"/>
            <a:stretch>
              <a:fillRect/>
            </a:stretch>
          </p:blipFill>
          <p:spPr>
            <a:xfrm>
              <a:off x="7625" y="5364"/>
              <a:ext cx="3283" cy="617"/>
            </a:xfrm>
            <a:prstGeom prst="rect">
              <a:avLst/>
            </a:prstGeom>
          </p:spPr>
        </p:pic>
      </p:grpSp>
      <p:grpSp>
        <p:nvGrpSpPr>
          <p:cNvPr id="76" name="组合 75"/>
          <p:cNvGrpSpPr/>
          <p:nvPr/>
        </p:nvGrpSpPr>
        <p:grpSpPr>
          <a:xfrm>
            <a:off x="6266180" y="3454718"/>
            <a:ext cx="2302510" cy="777240"/>
            <a:chOff x="977" y="7024"/>
            <a:chExt cx="3626" cy="1224"/>
          </a:xfrm>
        </p:grpSpPr>
        <p:sp>
          <p:nvSpPr>
            <p:cNvPr id="62" name="圆角矩形 61"/>
            <p:cNvSpPr/>
            <p:nvPr/>
          </p:nvSpPr>
          <p:spPr>
            <a:xfrm>
              <a:off x="977" y="7024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91" y="7284"/>
              <a:ext cx="2999" cy="703"/>
            </a:xfrm>
            <a:prstGeom prst="rect">
              <a:avLst/>
            </a:prstGeom>
          </p:spPr>
        </p:pic>
      </p:grpSp>
      <p:grpSp>
        <p:nvGrpSpPr>
          <p:cNvPr id="78" name="组合 77"/>
          <p:cNvGrpSpPr/>
          <p:nvPr/>
        </p:nvGrpSpPr>
        <p:grpSpPr>
          <a:xfrm>
            <a:off x="8919210" y="2295843"/>
            <a:ext cx="2302510" cy="777240"/>
            <a:chOff x="5327" y="8357"/>
            <a:chExt cx="3626" cy="1224"/>
          </a:xfrm>
        </p:grpSpPr>
        <p:sp>
          <p:nvSpPr>
            <p:cNvPr id="69" name="圆角矩形 68"/>
            <p:cNvSpPr/>
            <p:nvPr/>
          </p:nvSpPr>
          <p:spPr>
            <a:xfrm>
              <a:off x="5327" y="8357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3" y="8607"/>
              <a:ext cx="2754" cy="723"/>
            </a:xfrm>
            <a:prstGeom prst="rect">
              <a:avLst/>
            </a:prstGeom>
          </p:spPr>
        </p:pic>
      </p:grpSp>
      <p:grpSp>
        <p:nvGrpSpPr>
          <p:cNvPr id="82" name="组合 81"/>
          <p:cNvGrpSpPr/>
          <p:nvPr/>
        </p:nvGrpSpPr>
        <p:grpSpPr>
          <a:xfrm>
            <a:off x="932180" y="5621655"/>
            <a:ext cx="2302510" cy="777240"/>
            <a:chOff x="5321" y="6818"/>
            <a:chExt cx="3626" cy="1224"/>
          </a:xfrm>
        </p:grpSpPr>
        <p:sp>
          <p:nvSpPr>
            <p:cNvPr id="80" name="圆角矩形 79"/>
            <p:cNvSpPr/>
            <p:nvPr/>
          </p:nvSpPr>
          <p:spPr>
            <a:xfrm>
              <a:off x="5321" y="6818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14" y="7072"/>
              <a:ext cx="2840" cy="716"/>
            </a:xfrm>
            <a:prstGeom prst="rect">
              <a:avLst/>
            </a:prstGeom>
          </p:spPr>
        </p:pic>
      </p:grpSp>
      <p:grpSp>
        <p:nvGrpSpPr>
          <p:cNvPr id="83" name="组合 82"/>
          <p:cNvGrpSpPr/>
          <p:nvPr/>
        </p:nvGrpSpPr>
        <p:grpSpPr>
          <a:xfrm>
            <a:off x="6287770" y="4516438"/>
            <a:ext cx="2302510" cy="777240"/>
            <a:chOff x="10226" y="6830"/>
            <a:chExt cx="3626" cy="1224"/>
          </a:xfrm>
        </p:grpSpPr>
        <p:sp>
          <p:nvSpPr>
            <p:cNvPr id="64" name="圆角矩形 63"/>
            <p:cNvSpPr/>
            <p:nvPr/>
          </p:nvSpPr>
          <p:spPr>
            <a:xfrm>
              <a:off x="10226" y="6830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t="14802" b="24390"/>
            <a:stretch>
              <a:fillRect/>
            </a:stretch>
          </p:blipFill>
          <p:spPr>
            <a:xfrm>
              <a:off x="10795" y="7085"/>
              <a:ext cx="2488" cy="713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8984615" y="5621020"/>
            <a:ext cx="2302510" cy="777240"/>
            <a:chOff x="9921" y="8781"/>
            <a:chExt cx="3626" cy="1224"/>
          </a:xfrm>
        </p:grpSpPr>
        <p:sp>
          <p:nvSpPr>
            <p:cNvPr id="79" name="圆角矩形 78"/>
            <p:cNvSpPr/>
            <p:nvPr/>
          </p:nvSpPr>
          <p:spPr>
            <a:xfrm>
              <a:off x="9921" y="8781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818"/>
            <a:stretch>
              <a:fillRect/>
            </a:stretch>
          </p:blipFill>
          <p:spPr>
            <a:xfrm>
              <a:off x="10582" y="9032"/>
              <a:ext cx="2304" cy="723"/>
            </a:xfrm>
            <a:prstGeom prst="rect">
              <a:avLst/>
            </a:prstGeom>
          </p:spPr>
        </p:pic>
      </p:grpSp>
      <p:grpSp>
        <p:nvGrpSpPr>
          <p:cNvPr id="85" name="组合 84"/>
          <p:cNvGrpSpPr/>
          <p:nvPr/>
        </p:nvGrpSpPr>
        <p:grpSpPr>
          <a:xfrm>
            <a:off x="8968105" y="4536440"/>
            <a:ext cx="2302510" cy="777240"/>
            <a:chOff x="10035" y="8969"/>
            <a:chExt cx="3626" cy="1224"/>
          </a:xfrm>
        </p:grpSpPr>
        <p:sp>
          <p:nvSpPr>
            <p:cNvPr id="67" name="圆角矩形 66"/>
            <p:cNvSpPr/>
            <p:nvPr/>
          </p:nvSpPr>
          <p:spPr>
            <a:xfrm>
              <a:off x="10035" y="8969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6161" t="24798" r="6858" b="26087"/>
            <a:stretch>
              <a:fillRect/>
            </a:stretch>
          </p:blipFill>
          <p:spPr>
            <a:xfrm>
              <a:off x="10144" y="9285"/>
              <a:ext cx="3409" cy="592"/>
            </a:xfrm>
            <a:prstGeom prst="rect">
              <a:avLst/>
            </a:prstGeom>
          </p:spPr>
        </p:pic>
      </p:grpSp>
      <p:grpSp>
        <p:nvGrpSpPr>
          <p:cNvPr id="93" name="组合 92"/>
          <p:cNvGrpSpPr/>
          <p:nvPr/>
        </p:nvGrpSpPr>
        <p:grpSpPr>
          <a:xfrm>
            <a:off x="3624580" y="5612130"/>
            <a:ext cx="2237740" cy="777240"/>
            <a:chOff x="14007" y="5095"/>
            <a:chExt cx="2808" cy="1224"/>
          </a:xfrm>
        </p:grpSpPr>
        <p:sp>
          <p:nvSpPr>
            <p:cNvPr id="65" name="圆角矩形 64"/>
            <p:cNvSpPr/>
            <p:nvPr/>
          </p:nvSpPr>
          <p:spPr>
            <a:xfrm>
              <a:off x="14007" y="5095"/>
              <a:ext cx="2808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352" y="5303"/>
              <a:ext cx="2117" cy="808"/>
            </a:xfrm>
            <a:prstGeom prst="rect">
              <a:avLst/>
            </a:prstGeom>
          </p:spPr>
        </p:pic>
      </p:grpSp>
      <p:grpSp>
        <p:nvGrpSpPr>
          <p:cNvPr id="91" name="组合 90"/>
          <p:cNvGrpSpPr/>
          <p:nvPr/>
        </p:nvGrpSpPr>
        <p:grpSpPr>
          <a:xfrm>
            <a:off x="3588385" y="4511040"/>
            <a:ext cx="2289175" cy="777240"/>
            <a:chOff x="14144" y="6397"/>
            <a:chExt cx="2808" cy="1224"/>
          </a:xfrm>
        </p:grpSpPr>
        <p:sp>
          <p:nvSpPr>
            <p:cNvPr id="88" name="圆角矩形 87"/>
            <p:cNvSpPr/>
            <p:nvPr/>
          </p:nvSpPr>
          <p:spPr>
            <a:xfrm>
              <a:off x="14144" y="6397"/>
              <a:ext cx="2808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886" y="6578"/>
              <a:ext cx="1323" cy="863"/>
            </a:xfrm>
            <a:prstGeom prst="rect">
              <a:avLst/>
            </a:prstGeom>
          </p:spPr>
        </p:pic>
      </p:grpSp>
      <p:grpSp>
        <p:nvGrpSpPr>
          <p:cNvPr id="92" name="组合 91"/>
          <p:cNvGrpSpPr/>
          <p:nvPr/>
        </p:nvGrpSpPr>
        <p:grpSpPr>
          <a:xfrm>
            <a:off x="6298883" y="5621655"/>
            <a:ext cx="2301875" cy="777240"/>
            <a:chOff x="14584" y="6785"/>
            <a:chExt cx="2808" cy="1224"/>
          </a:xfrm>
        </p:grpSpPr>
        <p:sp>
          <p:nvSpPr>
            <p:cNvPr id="90" name="圆角矩形 89"/>
            <p:cNvSpPr/>
            <p:nvPr/>
          </p:nvSpPr>
          <p:spPr>
            <a:xfrm>
              <a:off x="14584" y="6785"/>
              <a:ext cx="2808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 </a:t>
              </a:r>
              <a:endParaRPr lang="en-US" altLang="zh-CN"/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18452" r="23407"/>
            <a:stretch>
              <a:fillRect/>
            </a:stretch>
          </p:blipFill>
          <p:spPr>
            <a:xfrm>
              <a:off x="15372" y="6901"/>
              <a:ext cx="1232" cy="992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8943340" y="3440748"/>
            <a:ext cx="2302510" cy="777240"/>
            <a:chOff x="14153" y="8781"/>
            <a:chExt cx="3626" cy="1224"/>
          </a:xfrm>
        </p:grpSpPr>
        <p:sp>
          <p:nvSpPr>
            <p:cNvPr id="94" name="圆角矩形 93"/>
            <p:cNvSpPr/>
            <p:nvPr/>
          </p:nvSpPr>
          <p:spPr>
            <a:xfrm>
              <a:off x="14153" y="8781"/>
              <a:ext cx="3626" cy="1224"/>
            </a:xfrm>
            <a:prstGeom prst="roundRect">
              <a:avLst>
                <a:gd name="adj" fmla="val 18709"/>
              </a:avLst>
            </a:prstGeom>
            <a:solidFill>
              <a:schemeClr val="bg2">
                <a:alpha val="94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310" y="9136"/>
              <a:ext cx="3312" cy="514"/>
            </a:xfrm>
            <a:prstGeom prst="rect">
              <a:avLst/>
            </a:prstGeom>
          </p:spPr>
        </p:pic>
      </p:grpSp>
      <p:pic>
        <p:nvPicPr>
          <p:cNvPr id="31" name="图片 30" descr="大升数专家--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49890" y="228600"/>
            <a:ext cx="1310005" cy="527685"/>
          </a:xfrm>
          <a:prstGeom prst="rect">
            <a:avLst/>
          </a:prstGeom>
          <a:effectLst/>
        </p:spPr>
      </p:pic>
    </p:spTree>
    <p:custDataLst>
      <p:tags r:id="rId19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1"/>
          <p:cNvPicPr>
            <a:picLocks noChangeAspect="1"/>
          </p:cNvPicPr>
          <p:nvPr/>
        </p:nvPicPr>
        <p:blipFill>
          <a:blip r:embed="rId1"/>
          <a:srcRect l="2978" r="21256"/>
          <a:stretch>
            <a:fillRect/>
          </a:stretch>
        </p:blipFill>
        <p:spPr>
          <a:xfrm>
            <a:off x="-635" y="0"/>
            <a:ext cx="12193270" cy="6865620"/>
          </a:xfrm>
          <a:prstGeom prst="rect">
            <a:avLst/>
          </a:prstGeom>
        </p:spPr>
      </p:pic>
      <p:sp>
        <p:nvSpPr>
          <p:cNvPr id="10" name="矩形 8"/>
          <p:cNvSpPr/>
          <p:nvPr/>
        </p:nvSpPr>
        <p:spPr>
          <a:xfrm>
            <a:off x="2875280" y="-635"/>
            <a:ext cx="9317355" cy="6872605"/>
          </a:xfrm>
          <a:custGeom>
            <a:avLst/>
            <a:gdLst>
              <a:gd name="connsiteX0" fmla="*/ 0 w 6750570"/>
              <a:gd name="connsiteY0" fmla="*/ 0 h 6858000"/>
              <a:gd name="connsiteX1" fmla="*/ 6750570 w 6750570"/>
              <a:gd name="connsiteY1" fmla="*/ 0 h 6858000"/>
              <a:gd name="connsiteX2" fmla="*/ 6750570 w 6750570"/>
              <a:gd name="connsiteY2" fmla="*/ 6858000 h 6858000"/>
              <a:gd name="connsiteX3" fmla="*/ 0 w 6750570"/>
              <a:gd name="connsiteY3" fmla="*/ 6858000 h 6858000"/>
              <a:gd name="connsiteX4" fmla="*/ 0 w 6750570"/>
              <a:gd name="connsiteY4" fmla="*/ 0 h 6858000"/>
              <a:gd name="connsiteX0-1" fmla="*/ 0 w 6750570"/>
              <a:gd name="connsiteY0-2" fmla="*/ 14991 h 6872991"/>
              <a:gd name="connsiteX1-3" fmla="*/ 2638268 w 6750570"/>
              <a:gd name="connsiteY1-4" fmla="*/ 0 h 6872991"/>
              <a:gd name="connsiteX2-5" fmla="*/ 6750570 w 6750570"/>
              <a:gd name="connsiteY2-6" fmla="*/ 14991 h 6872991"/>
              <a:gd name="connsiteX3-7" fmla="*/ 6750570 w 6750570"/>
              <a:gd name="connsiteY3-8" fmla="*/ 6872991 h 6872991"/>
              <a:gd name="connsiteX4-9" fmla="*/ 0 w 6750570"/>
              <a:gd name="connsiteY4-10" fmla="*/ 6872991 h 6872991"/>
              <a:gd name="connsiteX5" fmla="*/ 0 w 6750570"/>
              <a:gd name="connsiteY5" fmla="*/ 14991 h 6872991"/>
              <a:gd name="connsiteX0-11" fmla="*/ 0 w 6750570"/>
              <a:gd name="connsiteY0-12" fmla="*/ 6872991 h 6872991"/>
              <a:gd name="connsiteX1-13" fmla="*/ 2638268 w 6750570"/>
              <a:gd name="connsiteY1-14" fmla="*/ 0 h 6872991"/>
              <a:gd name="connsiteX2-15" fmla="*/ 6750570 w 6750570"/>
              <a:gd name="connsiteY2-16" fmla="*/ 14991 h 6872991"/>
              <a:gd name="connsiteX3-17" fmla="*/ 6750570 w 6750570"/>
              <a:gd name="connsiteY3-18" fmla="*/ 6872991 h 6872991"/>
              <a:gd name="connsiteX4-19" fmla="*/ 0 w 6750570"/>
              <a:gd name="connsiteY4-20" fmla="*/ 6872991 h 68729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50570" h="6872991">
                <a:moveTo>
                  <a:pt x="0" y="6872991"/>
                </a:moveTo>
                <a:lnTo>
                  <a:pt x="2638268" y="0"/>
                </a:lnTo>
                <a:lnTo>
                  <a:pt x="6750570" y="14991"/>
                </a:lnTo>
                <a:lnTo>
                  <a:pt x="6750570" y="6872991"/>
                </a:lnTo>
                <a:lnTo>
                  <a:pt x="0" y="6872991"/>
                </a:lnTo>
                <a:close/>
              </a:path>
            </a:pathLst>
          </a:cu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15"/>
          </a:p>
        </p:txBody>
      </p:sp>
      <p:sp>
        <p:nvSpPr>
          <p:cNvPr id="12" name="TextBox 4"/>
          <p:cNvSpPr txBox="1"/>
          <p:nvPr/>
        </p:nvSpPr>
        <p:spPr>
          <a:xfrm>
            <a:off x="4901445" y="3039743"/>
            <a:ext cx="3244524" cy="1392856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defTabSz="1219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2110" kern="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大黑简体" panose="02000000000000000000" charset="-122"/>
                <a:ea typeface="方正大黑简体" panose="02000000000000000000" charset="-122"/>
                <a:cs typeface="+mn-ea"/>
                <a:sym typeface="+mn-lt"/>
              </a:rPr>
              <a:t>大升数燃气热水器</a:t>
            </a:r>
            <a:endParaRPr lang="zh-CN" altLang="zh-CN" sz="2110" kern="0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大黑简体" panose="02000000000000000000" charset="-122"/>
              <a:ea typeface="方正大黑简体" panose="02000000000000000000" charset="-122"/>
              <a:cs typeface="+mn-ea"/>
              <a:sym typeface="+mn-lt"/>
            </a:endParaRPr>
          </a:p>
          <a:p>
            <a:pPr defTabSz="1219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2110" kern="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大黑简体" panose="02000000000000000000" charset="-122"/>
                <a:ea typeface="方正大黑简体" panose="02000000000000000000" charset="-122"/>
                <a:cs typeface="+mn-ea"/>
                <a:sym typeface="+mn-lt"/>
              </a:rPr>
              <a:t>就找中山扬子电气</a:t>
            </a:r>
            <a:endParaRPr lang="en-US" altLang="zh-CN" sz="2110" kern="0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大黑简体" panose="02000000000000000000" charset="-122"/>
              <a:ea typeface="方正大黑简体" panose="02000000000000000000" charset="-122"/>
              <a:cs typeface="+mn-ea"/>
              <a:sym typeface="+mn-lt"/>
            </a:endParaRPr>
          </a:p>
        </p:txBody>
      </p:sp>
      <p:pic>
        <p:nvPicPr>
          <p:cNvPr id="6" name="图片 5" descr="5产品1"/>
          <p:cNvPicPr>
            <a:picLocks noChangeAspect="1"/>
          </p:cNvPicPr>
          <p:nvPr/>
        </p:nvPicPr>
        <p:blipFill>
          <a:blip r:embed="rId2"/>
          <a:srcRect b="8827"/>
          <a:stretch>
            <a:fillRect/>
          </a:stretch>
        </p:blipFill>
        <p:spPr>
          <a:xfrm>
            <a:off x="501963" y="4838776"/>
            <a:ext cx="3760656" cy="1768081"/>
          </a:xfrm>
          <a:prstGeom prst="rect">
            <a:avLst/>
          </a:prstGeom>
        </p:spPr>
      </p:pic>
      <p:pic>
        <p:nvPicPr>
          <p:cNvPr id="2" name="图片 1" descr="中山扬子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491" y="2282832"/>
            <a:ext cx="2177417" cy="64199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4"/>
          <p:cNvSpPr txBox="1"/>
          <p:nvPr/>
        </p:nvSpPr>
        <p:spPr>
          <a:xfrm>
            <a:off x="8942212" y="4933751"/>
            <a:ext cx="2825458" cy="91417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defTabSz="12192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955" b="1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中山市扬子电气工业有限公司</a:t>
            </a:r>
            <a:endParaRPr lang="zh-CN" altLang="zh-CN" sz="955" b="1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1219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合作咨询：钟经理</a:t>
            </a:r>
            <a:r>
              <a:rPr lang="en-US" altLang="zh-CN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18681414167</a:t>
            </a:r>
            <a:endParaRPr lang="en-US" altLang="zh-CN" sz="955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1219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         </a:t>
            </a:r>
            <a:r>
              <a:rPr lang="zh-CN" altLang="en-US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冯经理</a:t>
            </a:r>
            <a:r>
              <a:rPr lang="en-US" altLang="zh-CN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18924967839</a:t>
            </a:r>
            <a:endParaRPr lang="en-US" altLang="zh-CN" sz="955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1219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         </a:t>
            </a:r>
            <a:r>
              <a:rPr lang="zh-CN" altLang="en-US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李经理 18924967303</a:t>
            </a:r>
            <a:endParaRPr lang="zh-CN" altLang="en-US" sz="955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1219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公司网址：</a:t>
            </a:r>
            <a:r>
              <a:rPr lang="en-US" altLang="zh-CN" sz="955" kern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  <a:hlinkClick r:id="rId4"/>
              </a:rPr>
              <a:t>www.zsyangzigas.com</a:t>
            </a:r>
            <a:endParaRPr lang="en-US" altLang="zh-CN" sz="955" kern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1219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公司邮箱：</a:t>
            </a:r>
            <a:r>
              <a:rPr lang="en-US" altLang="zh-CN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  <a:hlinkClick r:id="rId5"/>
              </a:rPr>
              <a:t>sd@zhongshanyangzi.com</a:t>
            </a:r>
            <a:endParaRPr lang="en-US" altLang="zh-CN" sz="955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1219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公司地址：中山市黄圃镇健成路</a:t>
            </a:r>
            <a:r>
              <a:rPr lang="en-US" altLang="zh-CN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24</a:t>
            </a:r>
            <a:r>
              <a:rPr lang="zh-CN" altLang="en-US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号第三栋</a:t>
            </a:r>
            <a:r>
              <a:rPr lang="en-US" altLang="zh-CN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955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层</a:t>
            </a:r>
            <a:endParaRPr lang="en-US" altLang="zh-CN" sz="955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1219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955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图片 3" descr="qrcode_for_gh_8cc0076ebd30_2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3861" y="5135940"/>
            <a:ext cx="656681" cy="656681"/>
          </a:xfrm>
          <a:prstGeom prst="rect">
            <a:avLst/>
          </a:prstGeom>
        </p:spPr>
      </p:pic>
      <p:pic>
        <p:nvPicPr>
          <p:cNvPr id="7" name="图片 6" descr="1688二维码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133" y="5879890"/>
            <a:ext cx="649769" cy="6877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</p:tagLst>
</file>

<file path=ppt/tags/tag2.xml><?xml version="1.0" encoding="utf-8"?>
<p:tagLst xmlns:p="http://schemas.openxmlformats.org/presentationml/2006/main">
  <p:tag name="KSO_WM_UNIT_VALUE" val="1765*246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5078_1*d*1"/>
  <p:tag name="KSO_WM_TEMPLATE_CATEGORY" val="custom"/>
  <p:tag name="KSO_WM_TEMPLATE_INDEX" val="20235078"/>
  <p:tag name="KSO_WM_UNIT_LAYERLEVEL" val="1"/>
  <p:tag name="KSO_WM_TAG_VERSION" val="3.0"/>
  <p:tag name="KSO_WM_BEAUTIFY_FLAG" val="#wm#"/>
  <p:tag name="KSO_WM_UNIT_PIC_EFFECT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78_1*i*2"/>
  <p:tag name="KSO_WM_TEMPLATE_CATEGORY" val="custom"/>
  <p:tag name="KSO_WM_TEMPLATE_INDEX" val="20235078"/>
  <p:tag name="KSO_WM_UNIT_LAYERLEVEL" val="1"/>
  <p:tag name="KSO_WM_TAG_VERSION" val="3.0"/>
  <p:tag name="KSO_WM_BEAUTIFY_FLAG" val="#wm#"/>
  <p:tag name="KSO_WM_UNIT_PIC_EFFECT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78_1*i*3"/>
  <p:tag name="KSO_WM_TEMPLATE_CATEGORY" val="custom"/>
  <p:tag name="KSO_WM_TEMPLATE_INDEX" val="20235078"/>
  <p:tag name="KSO_WM_UNIT_LAYERLEVEL" val="1"/>
  <p:tag name="KSO_WM_TAG_VERSION" val="3.0"/>
  <p:tag name="KSO_WM_BEAUTIFY_FLAG" val="#wm#"/>
  <p:tag name="KSO_WM_UNIT_PIC_EFFECT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78_1*i*4"/>
  <p:tag name="KSO_WM_TEMPLATE_CATEGORY" val="custom"/>
  <p:tag name="KSO_WM_TEMPLATE_INDEX" val="20235078"/>
  <p:tag name="KSO_WM_UNIT_LAYERLEVEL" val="1"/>
  <p:tag name="KSO_WM_TAG_VERSION" val="3.0"/>
  <p:tag name="KSO_WM_BEAUTIFY_FLAG" val="#wm#"/>
  <p:tag name="KSO_WM_UNIT_PIC_EFFECT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78_1*i*5"/>
  <p:tag name="KSO_WM_TEMPLATE_CATEGORY" val="custom"/>
  <p:tag name="KSO_WM_TEMPLATE_INDEX" val="20235078"/>
  <p:tag name="KSO_WM_UNIT_LAYERLEVEL" val="1"/>
  <p:tag name="KSO_WM_TAG_VERSION" val="3.0"/>
  <p:tag name="KSO_WM_BEAUTIFY_FLAG" val="#wm#"/>
  <p:tag name="KSO_WM_UNIT_PIC_EFFECT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5078_1*i*6"/>
  <p:tag name="KSO_WM_TEMPLATE_CATEGORY" val="custom"/>
  <p:tag name="KSO_WM_TEMPLATE_INDEX" val="20235078"/>
  <p:tag name="KSO_WM_UNIT_LAYERLEVEL" val="1"/>
  <p:tag name="KSO_WM_TAG_VERSION" val="3.0"/>
  <p:tag name="KSO_WM_BEAUTIFY_FLAG" val="#wm#"/>
  <p:tag name="KSO_WM_UNIT_PIC_EFFECT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4868_1*i*1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4868_1*i*6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34868_1*i*7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34868_1*i*8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custom20234868_1*i*9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custom20234868_1*i*10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custom20234868_1*i*11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custom20234868_1*i*13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custom20234868_1*i*14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custom20234868_1*i*15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custom20234868_1*i*16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SUBTYPE" val="a"/>
  <p:tag name="KSO_WM_UNIT_TEXT_LAYER_COUNT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&#13;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根据需要可酌情增减文字，以便观者准确地理解您传达的思想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4868_1*f*1"/>
  <p:tag name="KSO_WM_TEMPLATE_CATEGORY" val="custom"/>
  <p:tag name="KSO_WM_TEMPLATE_INDEX" val="20234868"/>
  <p:tag name="KSO_WM_UNIT_LAYERLEVEL" val="1"/>
  <p:tag name="KSO_WM_TAG_VERSION" val="3.0"/>
  <p:tag name="KSO_WM_BEAUTIFY_FLAG" val="#wm#"/>
  <p:tag name="KSO_WM_UNIT_TEXT_TYPE" val="1"/>
</p:tagLst>
</file>

<file path=ppt/tags/tag20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</p:tagLst>
</file>

<file path=ppt/tags/tag21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22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23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24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25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26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27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28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</p:tagLst>
</file>

<file path=ppt/tags/tag29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</p:tagLst>
</file>

<file path=ppt/tags/tag30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</p:tagLst>
</file>

<file path=ppt/tags/tag31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32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33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34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35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36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37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38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39.xml><?xml version="1.0" encoding="utf-8"?>
<p:tagLst xmlns:p="http://schemas.openxmlformats.org/presentationml/2006/main">
  <p:tag name="KSO_DOCER_RESOURCE_TRACE_INFO" val="{&quot;id&quot;:&quot;50063581&quot;,&quot;origin&quot;:0,&quot;type&quot;:&quot;icons&quot;,&quot;user&quot;:&quot;907846024&quot;}"/>
  <p:tag name="KSO_WM_DIAGRAM_VIRTUALLY_FRAME" val="{&quot;height&quot;:332.15,&quot;left&quot;:90.75,&quot;top&quot;:107.8,&quot;width&quot;:763.75}"/>
</p:tagLst>
</file>

<file path=ppt/tags/tag40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41.xml><?xml version="1.0" encoding="utf-8"?>
<p:tagLst xmlns:p="http://schemas.openxmlformats.org/presentationml/2006/main">
  <p:tag name="KSO_DOCER_RESOURCE_TRACE_INFO" val="{&quot;id&quot;:&quot;50059506&quot;,&quot;origin&quot;:0,&quot;type&quot;:&quot;icons&quot;,&quot;user&quot;:&quot;907846024&quot;}"/>
  <p:tag name="KSO_WM_DIAGRAM_VIRTUALLY_FRAME" val="{&quot;height&quot;:332.15,&quot;left&quot;:90.75,&quot;top&quot;:107.8,&quot;width&quot;:763.75}"/>
</p:tagLst>
</file>

<file path=ppt/tags/tag42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43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44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45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46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47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48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49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50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51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52.xml><?xml version="1.0" encoding="utf-8"?>
<p:tagLst xmlns:p="http://schemas.openxmlformats.org/presentationml/2006/main">
  <p:tag name="KSO_DOCER_RESOURCE_TRACE_INFO" val="{&quot;id&quot;:&quot;50063581&quot;,&quot;origin&quot;:0,&quot;type&quot;:&quot;icons&quot;,&quot;user&quot;:&quot;907846024&quot;}"/>
  <p:tag name="KSO_WM_DIAGRAM_VIRTUALLY_FRAME" val="{&quot;height&quot;:332.15,&quot;left&quot;:90.75,&quot;top&quot;:107.8,&quot;width&quot;:763.75}"/>
</p:tagLst>
</file>

<file path=ppt/tags/tag53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54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55.xml><?xml version="1.0" encoding="utf-8"?>
<p:tagLst xmlns:p="http://schemas.openxmlformats.org/presentationml/2006/main">
  <p:tag name="KSO_DOCER_RESOURCE_TRACE_INFO" val="{&quot;id&quot;:&quot;50059506&quot;,&quot;origin&quot;:0,&quot;type&quot;:&quot;icons&quot;,&quot;user&quot;:&quot;907846024&quot;}"/>
  <p:tag name="KSO_WM_DIAGRAM_VIRTUALLY_FRAME" val="{&quot;height&quot;:332.15,&quot;left&quot;:90.75,&quot;top&quot;:107.8,&quot;width&quot;:763.75}"/>
</p:tagLst>
</file>

<file path=ppt/tags/tag56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57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58.xml><?xml version="1.0" encoding="utf-8"?>
<p:tagLst xmlns:p="http://schemas.openxmlformats.org/presentationml/2006/main">
  <p:tag name="KSO_WM_DIAGRAM_VIRTUALLY_FRAME" val="{&quot;height&quot;:332.15,&quot;left&quot;:90.75,&quot;top&quot;:107.8,&quot;width&quot;:763.75}"/>
</p:tagLst>
</file>

<file path=ppt/tags/tag59.xml><?xml version="1.0" encoding="utf-8"?>
<p:tagLst xmlns:p="http://schemas.openxmlformats.org/presentationml/2006/main">
  <p:tag name="KSO_DOCER_RESOURCE_TRACE_INFO" val="{&quot;id&quot;:&quot;20288032&quot;,&quot;origin&quot;:0,&quot;type&quot;:&quot;icons&quot;,&quot;user&quot;:&quot;907846024&quot;}"/>
  <p:tag name="KSO_WM_DIAGRAM_VIRTUALLY_FRAME" val="{&quot;height&quot;:332.15,&quot;left&quot;:90.75,&quot;top&quot;:107.8,&quot;width&quot;:763.75}"/>
</p:tagLst>
</file>

<file path=ppt/tags/tag60.xml><?xml version="1.0" encoding="utf-8"?>
<p:tagLst xmlns:p="http://schemas.openxmlformats.org/presentationml/2006/main">
  <p:tag name="KSO_DOCER_RESOURCE_TRACE_INFO" val="{&quot;id&quot;:&quot;4629090&quot;,&quot;origin&quot;:0,&quot;type&quot;:&quot;icons&quot;,&quot;user&quot;:&quot;907846024&quot;}"/>
  <p:tag name="KSO_WM_DIAGRAM_VIRTUALLY_FRAME" val="{&quot;height&quot;:332.15,&quot;left&quot;:90.75,&quot;top&quot;:107.8,&quot;width&quot;:763.75}"/>
</p:tagLst>
</file>

<file path=ppt/tags/tag61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  <p:tag name="resource_record_key" val="{&quot;10&quot;:[50059506,50063581,20288032,4629090],&quot;65&quot;:[20234868]}"/>
</p:tagLst>
</file>

<file path=ppt/tags/tag62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</p:tagLst>
</file>

<file path=ppt/tags/tag63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890_1*i*2"/>
  <p:tag name="KSO_WM_TEMPLATE_CATEGORY" val="diagram"/>
  <p:tag name="KSO_WM_TEMPLATE_INDEX" val="20203890"/>
  <p:tag name="KSO_WM_UNIT_LAYERLEVEL" val="1"/>
  <p:tag name="KSO_WM_TAG_VERSION" val="1.0"/>
  <p:tag name="KSO_WM_BEAUTIFY_FLAG" val="#wm#"/>
  <p:tag name="KSO_WM_UNIT_BLOCK" val="0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65.xml><?xml version="1.0" encoding="utf-8"?>
<p:tagLst xmlns:p="http://schemas.openxmlformats.org/presentationml/2006/main">
  <p:tag name="KSO_WM_UNIT_PLACING_PICTURE_USER_VIEWPORT" val="{&quot;height&quot;:6914,&quot;width&quot;:16071}"/>
</p:tagLst>
</file>

<file path=ppt/tags/tag66.xml><?xml version="1.0" encoding="utf-8"?>
<p:tagLst xmlns:p="http://schemas.openxmlformats.org/presentationml/2006/main">
  <p:tag name="KSO_WM_BEAUTIFY_FLAG" val="#wm#"/>
  <p:tag name="KSO_WM_TEMPLATE_CATEGORY" val="diagram"/>
  <p:tag name="KSO_WM_TEMPLATE_INDEX" val="20203890"/>
  <p:tag name="KSO_WM_SLIDE_ID" val="diagram20203890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UNIT_SHOW_EDIT_AREA_INDICATION" val="1"/>
  <p:tag name="KSO_WM_SLIDE_SIZE" val="882*472"/>
  <p:tag name="KSO_WM_SLIDE_POSITION" val="30*20"/>
  <p:tag name="KSO_WM_TAG_VERSION" val="1.0"/>
  <p:tag name="KSO_WM_SLIDE_LAYOUT" val="a_d"/>
  <p:tag name="KSO_WM_SLIDE_LAYOUT_CNT" val="1_2"/>
  <p:tag name="KSO_WM_SLIDE_LAYOUT_INFO" val="{&#10;    &quot;backgroundInfo&quot;: [&#10;        {&#10;            &quot;bottom&quot;: 0,&#10;            &quot;bottomAbs&quot;: false,&#10;            &quot;left&quot;: 0,&#10;            &quot;leftAbs&quot;: false,&#10;            &quot;right&quot;: 0,&#10;            &quot;rightAbs&quot;: false,&#10;            &quot;top&quot;: 0,&#10;            &quot;topAbs&quot;: false,&#10;            &quot;type&quot;: &quot;general&quot;&#10;        }&#10;    ],&#10;    &quot;direction&quot;: 1,&#10;    &quot;id&quot;: &quot;2019-11-24T10:35:54&quot;,&#10;    &quot;maxSize&quot;: {&#10;        &quot;size1&quot;: 58.700000000000003&#10;    },&#10;    &quot;minSize&quot;: {&#10;        &quot;size1&quot;: 35.299999999999997&#10;    },&#10;    &quot;normalSize&quot;: {&#10;        &quot;size1&quot;: 39.956250000000004&#10;    },&#10;    &quot;subLayout&quot;: [&#10;        {&#10;            &quot;id&quot;: &quot;2019-11-24T10:35:54&quot;,&#10;            &quot;margin&quot;: {&#10;                &quot;bottom&quot;: 1.690000057220459,&#10;                &quot;left&quot;: 1.690000057220459,&#10;                &quot;right&quot;: 1.690000057220459,&#10;                &quot;top&quot;: 3.2000000476837158&#10;            },&#10;            &quot;maxSize&quot;: {&#10;                &quot;size1&quot;: 48.5&#10;            },&#10;            &quot;minSize&quot;: {&#10;                &quot;size1&quot;: 32.200000000000003&#10;            },&#10;            &quot;normalSize&quot;: {&#10;                &quot;size1&quot;: 40.299999999999997&#10;            },&#10;            &quot;subLayout&quot;: [&#10;                {&#10;                    &quot;id&quot;: &quot;2019-11-24T10:35:54&quot;,&#10;                    &quot;margin&quot;: {&#10;                        &quot;bottom&quot;: 0.69199997186660767,&#10;                        &quot;left&quot;: 1.690000057220459,&#10;                        &quot;right&quot;: 1.690000057220459,&#10;                        &quot;top&quot;: 3.2000000476837158&#10;                    },&#10;                    &quot;type&quot;: 0&#10;                },&#10;                {&#10;                    &quot;id&quot;: &quot;2019-11-24T10:35:54&quot;,&#10;                    &quot;margin&quot;: {&#10;                        &quot;bottom&quot;: 1.690000057220459,&#10;                        &quot;left&quot;: 1.690000057220459,&#10;                        &quot;right&quot;: 1.8059998750686646,&#10;                        &quot;top&quot;: 0.026000002399086952&#10;                    },&#10;                    &quot;type&quot;: 0&#10;                }&#10;            ],&#10;            &quot;type&quot;: 0&#10;        },&#10;        {&#10;            &quot;horizontalAlign&quot;: 0,&#10;            &quot;id&quot;: &quot;2019-11-24T10:35:54&quot;,&#10;            &quot;margin&quot;: {&#10;                &quot;bottom&quot;: 1.690000057220459,&#10;                &quot;left&quot;: 0.026000002399086952,&#10;                &quot;right&quot;: 1.690000057220459,&#10;                &quot;top&quot;: 1.690000057220459&#10;            },&#10;            &quot;type&quot;: 0,&#10;            &quot;verticalAlign&quot;: 1&#10;        }&#10;    ],&#10;    &quot;type&quot;: 0&#10;}&#10;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67.xml><?xml version="1.0" encoding="utf-8"?>
<p:tagLst xmlns:p="http://schemas.openxmlformats.org/presentationml/2006/main">
  <p:tag name="KSO_WM_BEAUTIFY_FLAG" val="#wm#"/>
  <p:tag name="KSO_WM_TEMPLATE_CATEGORY" val="diagram"/>
  <p:tag name="KSO_WM_TEMPLATE_INDEX" val="20203890"/>
  <p:tag name="KSO_WM_SLIDE_ID" val="diagram20203890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UNIT_SHOW_EDIT_AREA_INDICATION" val="1"/>
  <p:tag name="KSO_WM_SLIDE_SIZE" val="882*472"/>
  <p:tag name="KSO_WM_SLIDE_POSITION" val="30*20"/>
  <p:tag name="KSO_WM_TAG_VERSION" val="1.0"/>
  <p:tag name="KSO_WM_SLIDE_LAYOUT" val="a_d"/>
  <p:tag name="KSO_WM_SLIDE_LAYOUT_CNT" val="1_2"/>
  <p:tag name="KSO_WM_SLIDE_LAYOUT_INFO" val="{&#10;    &quot;backgroundInfo&quot;: [&#10;        {&#10;            &quot;bottom&quot;: 0,&#10;            &quot;bottomAbs&quot;: false,&#10;            &quot;left&quot;: 0,&#10;            &quot;leftAbs&quot;: false,&#10;            &quot;right&quot;: 0,&#10;            &quot;rightAbs&quot;: false,&#10;            &quot;top&quot;: 0,&#10;            &quot;topAbs&quot;: false,&#10;            &quot;type&quot;: &quot;general&quot;&#10;        }&#10;    ],&#10;    &quot;direction&quot;: 1,&#10;    &quot;id&quot;: &quot;2019-11-24T10:35:54&quot;,&#10;    &quot;maxSize&quot;: {&#10;        &quot;size1&quot;: 58.700000000000003&#10;    },&#10;    &quot;minSize&quot;: {&#10;        &quot;size1&quot;: 35.299999999999997&#10;    },&#10;    &quot;normalSize&quot;: {&#10;        &quot;size1&quot;: 39.956250000000004&#10;    },&#10;    &quot;subLayout&quot;: [&#10;        {&#10;            &quot;id&quot;: &quot;2019-11-24T10:35:54&quot;,&#10;            &quot;margin&quot;: {&#10;                &quot;bottom&quot;: 1.690000057220459,&#10;                &quot;left&quot;: 1.690000057220459,&#10;                &quot;right&quot;: 1.690000057220459,&#10;                &quot;top&quot;: 3.2000000476837158&#10;            },&#10;            &quot;maxSize&quot;: {&#10;                &quot;size1&quot;: 48.5&#10;            },&#10;            &quot;minSize&quot;: {&#10;                &quot;size1&quot;: 32.200000000000003&#10;            },&#10;            &quot;normalSize&quot;: {&#10;                &quot;size1&quot;: 40.299999999999997&#10;            },&#10;            &quot;subLayout&quot;: [&#10;                {&#10;                    &quot;id&quot;: &quot;2019-11-24T10:35:54&quot;,&#10;                    &quot;margin&quot;: {&#10;                        &quot;bottom&quot;: 0.69199997186660767,&#10;                        &quot;left&quot;: 1.690000057220459,&#10;                        &quot;right&quot;: 1.690000057220459,&#10;                        &quot;top&quot;: 3.2000000476837158&#10;                    },&#10;                    &quot;type&quot;: 0&#10;                },&#10;                {&#10;                    &quot;id&quot;: &quot;2019-11-24T10:35:54&quot;,&#10;                    &quot;margin&quot;: {&#10;                        &quot;bottom&quot;: 1.690000057220459,&#10;                        &quot;left&quot;: 1.690000057220459,&#10;                        &quot;right&quot;: 1.8059998750686646,&#10;                        &quot;top&quot;: 0.026000002399086952&#10;                    },&#10;                    &quot;type&quot;: 0&#10;                }&#10;            ],&#10;            &quot;type&quot;: 0&#10;        },&#10;        {&#10;            &quot;horizontalAlign&quot;: 0,&#10;            &quot;id&quot;: &quot;2019-11-24T10:35:54&quot;,&#10;            &quot;margin&quot;: {&#10;                &quot;bottom&quot;: 1.690000057220459,&#10;                &quot;left&quot;: 0.026000002399086952,&#10;                &quot;right&quot;: 1.690000057220459,&#10;                &quot;top&quot;: 1.690000057220459&#10;            },&#10;            &quot;type&quot;: 0,&#10;            &quot;verticalAlign&quot;: 1&#10;        }&#10;    ],&#10;    &quot;type&quot;: 0&#10;}&#10;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  <p:tag name="resource_record_key" val="{&quot;13&quot;:[4364884],&quot;65&quot;:[20203890]}"/>
</p:tagLst>
</file>

<file path=ppt/tags/tag68.xml><?xml version="1.0" encoding="utf-8"?>
<p:tagLst xmlns:p="http://schemas.openxmlformats.org/presentationml/2006/main">
  <p:tag name="KSO_WM_BEAUTIFY_FLAG" val="#wm#"/>
  <p:tag name="KSO_WM_TEMPLATE_CATEGORY" val="diagram"/>
  <p:tag name="KSO_WM_TEMPLATE_INDEX" val="20203890"/>
  <p:tag name="KSO_WM_SLIDE_ID" val="diagram20203890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UNIT_SHOW_EDIT_AREA_INDICATION" val="1"/>
  <p:tag name="KSO_WM_SLIDE_SIZE" val="882*472"/>
  <p:tag name="KSO_WM_SLIDE_POSITION" val="30*20"/>
  <p:tag name="KSO_WM_TAG_VERSION" val="1.0"/>
  <p:tag name="KSO_WM_SLIDE_LAYOUT" val="a_d"/>
  <p:tag name="KSO_WM_SLIDE_LAYOUT_CNT" val="1_2"/>
  <p:tag name="KSO_WM_SLIDE_LAYOUT_INFO" val="{&#10;    &quot;backgroundInfo&quot;: [&#10;        {&#10;            &quot;bottom&quot;: 0,&#10;            &quot;bottomAbs&quot;: false,&#10;            &quot;left&quot;: 0,&#10;            &quot;leftAbs&quot;: false,&#10;            &quot;right&quot;: 0,&#10;            &quot;rightAbs&quot;: false,&#10;            &quot;top&quot;: 0,&#10;            &quot;topAbs&quot;: false,&#10;            &quot;type&quot;: &quot;general&quot;&#10;        }&#10;    ],&#10;    &quot;direction&quot;: 1,&#10;    &quot;id&quot;: &quot;2019-11-24T10:35:54&quot;,&#10;    &quot;maxSize&quot;: {&#10;        &quot;size1&quot;: 58.700000000000003&#10;    },&#10;    &quot;minSize&quot;: {&#10;        &quot;size1&quot;: 35.299999999999997&#10;    },&#10;    &quot;normalSize&quot;: {&#10;        &quot;size1&quot;: 39.956250000000004&#10;    },&#10;    &quot;subLayout&quot;: [&#10;        {&#10;            &quot;id&quot;: &quot;2019-11-24T10:35:54&quot;,&#10;            &quot;margin&quot;: {&#10;                &quot;bottom&quot;: 1.690000057220459,&#10;                &quot;left&quot;: 1.690000057220459,&#10;                &quot;right&quot;: 1.690000057220459,&#10;                &quot;top&quot;: 3.2000000476837158&#10;            },&#10;            &quot;maxSize&quot;: {&#10;                &quot;size1&quot;: 48.5&#10;            },&#10;            &quot;minSize&quot;: {&#10;                &quot;size1&quot;: 32.200000000000003&#10;            },&#10;            &quot;normalSize&quot;: {&#10;                &quot;size1&quot;: 40.299999999999997&#10;            },&#10;            &quot;subLayout&quot;: [&#10;                {&#10;                    &quot;id&quot;: &quot;2019-11-24T10:35:54&quot;,&#10;                    &quot;margin&quot;: {&#10;                        &quot;bottom&quot;: 0.69199997186660767,&#10;                        &quot;left&quot;: 1.690000057220459,&#10;                        &quot;right&quot;: 1.690000057220459,&#10;                        &quot;top&quot;: 3.2000000476837158&#10;                    },&#10;                    &quot;type&quot;: 0&#10;                },&#10;                {&#10;                    &quot;id&quot;: &quot;2019-11-24T10:35:54&quot;,&#10;                    &quot;margin&quot;: {&#10;                        &quot;bottom&quot;: 1.690000057220459,&#10;                        &quot;left&quot;: 1.690000057220459,&#10;                        &quot;right&quot;: 1.8059998750686646,&#10;                        &quot;top&quot;: 0.026000002399086952&#10;                    },&#10;                    &quot;type&quot;: 0&#10;                }&#10;            ],&#10;            &quot;type&quot;: 0&#10;        },&#10;        {&#10;            &quot;horizontalAlign&quot;: 0,&#10;            &quot;id&quot;: &quot;2019-11-24T10:35:54&quot;,&#10;            &quot;margin&quot;: {&#10;                &quot;bottom&quot;: 1.690000057220459,&#10;                &quot;left&quot;: 0.026000002399086952,&#10;                &quot;right&quot;: 1.690000057220459,&#10;                &quot;top&quot;: 1.690000057220459&#10;            },&#10;            &quot;type&quot;: 0,&#10;            &quot;verticalAlign&quot;: 1&#10;        }&#10;    ],&#10;    &quot;type&quot;: 0&#10;}&#10;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69.xml><?xml version="1.0" encoding="utf-8"?>
<p:tagLst xmlns:p="http://schemas.openxmlformats.org/presentationml/2006/main">
  <p:tag name="KSO_WM_BEAUTIFY_FLAG" val="#wm#"/>
  <p:tag name="KSO_WM_TEMPLATE_CATEGORY" val="diagram"/>
  <p:tag name="KSO_WM_TEMPLATE_INDEX" val="20203890"/>
  <p:tag name="KSO_WM_SLIDE_ID" val="diagram20203890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UNIT_SHOW_EDIT_AREA_INDICATION" val="1"/>
  <p:tag name="KSO_WM_SLIDE_SIZE" val="882*472"/>
  <p:tag name="KSO_WM_SLIDE_POSITION" val="30*20"/>
  <p:tag name="KSO_WM_TAG_VERSION" val="1.0"/>
  <p:tag name="KSO_WM_SLIDE_LAYOUT" val="a_d"/>
  <p:tag name="KSO_WM_SLIDE_LAYOUT_CNT" val="1_2"/>
  <p:tag name="KSO_WM_SLIDE_LAYOUT_INFO" val="{&#10;    &quot;backgroundInfo&quot;: [&#10;        {&#10;            &quot;bottom&quot;: 0,&#10;            &quot;bottomAbs&quot;: false,&#10;            &quot;left&quot;: 0,&#10;            &quot;leftAbs&quot;: false,&#10;            &quot;right&quot;: 0,&#10;            &quot;rightAbs&quot;: false,&#10;            &quot;top&quot;: 0,&#10;            &quot;topAbs&quot;: false,&#10;            &quot;type&quot;: &quot;general&quot;&#10;        }&#10;    ],&#10;    &quot;direction&quot;: 1,&#10;    &quot;id&quot;: &quot;2019-11-24T10:35:54&quot;,&#10;    &quot;maxSize&quot;: {&#10;        &quot;size1&quot;: 58.700000000000003&#10;    },&#10;    &quot;minSize&quot;: {&#10;        &quot;size1&quot;: 35.299999999999997&#10;    },&#10;    &quot;normalSize&quot;: {&#10;        &quot;size1&quot;: 39.956250000000004&#10;    },&#10;    &quot;subLayout&quot;: [&#10;        {&#10;            &quot;id&quot;: &quot;2019-11-24T10:35:54&quot;,&#10;            &quot;margin&quot;: {&#10;                &quot;bottom&quot;: 1.690000057220459,&#10;                &quot;left&quot;: 1.690000057220459,&#10;                &quot;right&quot;: 1.690000057220459,&#10;                &quot;top&quot;: 3.2000000476837158&#10;            },&#10;            &quot;maxSize&quot;: {&#10;                &quot;size1&quot;: 48.5&#10;            },&#10;            &quot;minSize&quot;: {&#10;                &quot;size1&quot;: 32.200000000000003&#10;            },&#10;            &quot;normalSize&quot;: {&#10;                &quot;size1&quot;: 40.299999999999997&#10;            },&#10;            &quot;subLayout&quot;: [&#10;                {&#10;                    &quot;id&quot;: &quot;2019-11-24T10:35:54&quot;,&#10;                    &quot;margin&quot;: {&#10;                        &quot;bottom&quot;: 0.69199997186660767,&#10;                        &quot;left&quot;: 1.690000057220459,&#10;                        &quot;right&quot;: 1.690000057220459,&#10;                        &quot;top&quot;: 3.2000000476837158&#10;                    },&#10;                    &quot;type&quot;: 0&#10;                },&#10;                {&#10;                    &quot;id&quot;: &quot;2019-11-24T10:35:54&quot;,&#10;                    &quot;margin&quot;: {&#10;                        &quot;bottom&quot;: 1.690000057220459,&#10;                        &quot;left&quot;: 1.690000057220459,&#10;                        &quot;right&quot;: 1.8059998750686646,&#10;                        &quot;top&quot;: 0.026000002399086952&#10;                    },&#10;                    &quot;type&quot;: 0&#10;                }&#10;            ],&#10;            &quot;type&quot;: 0&#10;        },&#10;        {&#10;            &quot;horizontalAlign&quot;: 0,&#10;            &quot;id&quot;: &quot;2019-11-24T10:35:54&quot;,&#10;            &quot;margin&quot;: {&#10;                &quot;bottom&quot;: 1.690000057220459,&#10;                &quot;left&quot;: 0.026000002399086952,&#10;                &quot;right&quot;: 1.690000057220459,&#10;                &quot;top&quot;: 1.690000057220459&#10;            },&#10;            &quot;type&quot;: 0,&#10;            &quot;verticalAlign&quot;: 1&#10;        }&#10;    ],&#10;    &quot;type&quot;: 0&#10;}&#10;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70.xml><?xml version="1.0" encoding="utf-8"?>
<p:tagLst xmlns:p="http://schemas.openxmlformats.org/presentationml/2006/main">
  <p:tag name="KSO_WM_BEAUTIFY_FLAG" val="#wm#"/>
  <p:tag name="KSO_WM_TEMPLATE_CATEGORY" val="diagram"/>
  <p:tag name="KSO_WM_TEMPLATE_INDEX" val="20203890"/>
  <p:tag name="KSO_WM_SLIDE_ID" val="diagram20203890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UNIT_SHOW_EDIT_AREA_INDICATION" val="1"/>
  <p:tag name="KSO_WM_SLIDE_SIZE" val="882*472"/>
  <p:tag name="KSO_WM_SLIDE_POSITION" val="30*20"/>
  <p:tag name="KSO_WM_TAG_VERSION" val="1.0"/>
  <p:tag name="KSO_WM_SLIDE_LAYOUT" val="a_d"/>
  <p:tag name="KSO_WM_SLIDE_LAYOUT_CNT" val="1_2"/>
  <p:tag name="KSO_WM_SLIDE_LAYOUT_INFO" val="{&#10;    &quot;backgroundInfo&quot;: [&#10;        {&#10;            &quot;bottom&quot;: 0,&#10;            &quot;bottomAbs&quot;: false,&#10;            &quot;left&quot;: 0,&#10;            &quot;leftAbs&quot;: false,&#10;            &quot;right&quot;: 0,&#10;            &quot;rightAbs&quot;: false,&#10;            &quot;top&quot;: 0,&#10;            &quot;topAbs&quot;: false,&#10;            &quot;type&quot;: &quot;general&quot;&#10;        }&#10;    ],&#10;    &quot;direction&quot;: 1,&#10;    &quot;id&quot;: &quot;2019-11-24T10:35:54&quot;,&#10;    &quot;maxSize&quot;: {&#10;        &quot;size1&quot;: 58.700000000000003&#10;    },&#10;    &quot;minSize&quot;: {&#10;        &quot;size1&quot;: 35.299999999999997&#10;    },&#10;    &quot;normalSize&quot;: {&#10;        &quot;size1&quot;: 39.956250000000004&#10;    },&#10;    &quot;subLayout&quot;: [&#10;        {&#10;            &quot;id&quot;: &quot;2019-11-24T10:35:54&quot;,&#10;            &quot;margin&quot;: {&#10;                &quot;bottom&quot;: 1.690000057220459,&#10;                &quot;left&quot;: 1.690000057220459,&#10;                &quot;right&quot;: 1.690000057220459,&#10;                &quot;top&quot;: 3.2000000476837158&#10;            },&#10;            &quot;maxSize&quot;: {&#10;                &quot;size1&quot;: 48.5&#10;            },&#10;            &quot;minSize&quot;: {&#10;                &quot;size1&quot;: 32.200000000000003&#10;            },&#10;            &quot;normalSize&quot;: {&#10;                &quot;size1&quot;: 40.299999999999997&#10;            },&#10;            &quot;subLayout&quot;: [&#10;                {&#10;                    &quot;id&quot;: &quot;2019-11-24T10:35:54&quot;,&#10;                    &quot;margin&quot;: {&#10;                        &quot;bottom&quot;: 0.69199997186660767,&#10;                        &quot;left&quot;: 1.690000057220459,&#10;                        &quot;right&quot;: 1.690000057220459,&#10;                        &quot;top&quot;: 3.2000000476837158&#10;                    },&#10;                    &quot;type&quot;: 0&#10;                },&#10;                {&#10;                    &quot;id&quot;: &quot;2019-11-24T10:35:54&quot;,&#10;                    &quot;margin&quot;: {&#10;                        &quot;bottom&quot;: 1.690000057220459,&#10;                        &quot;left&quot;: 1.690000057220459,&#10;                        &quot;right&quot;: 1.8059998750686646,&#10;                        &quot;top&quot;: 0.026000002399086952&#10;                    },&#10;                    &quot;type&quot;: 0&#10;                }&#10;            ],&#10;            &quot;type&quot;: 0&#10;        },&#10;        {&#10;            &quot;horizontalAlign&quot;: 0,&#10;            &quot;id&quot;: &quot;2019-11-24T10:35:54&quot;,&#10;            &quot;margin&quot;: {&#10;                &quot;bottom&quot;: 1.690000057220459,&#10;                &quot;left&quot;: 0.026000002399086952,&#10;                &quot;right&quot;: 1.690000057220459,&#10;                &quot;top&quot;: 1.690000057220459&#10;            },&#10;            &quot;type&quot;: 0,&#10;            &quot;verticalAlign&quot;: 1&#10;        }&#10;    ],&#10;    &quot;type&quot;: 0&#10;}&#10;"/>
  <p:tag name="KSO_WM_SLIDE_CAN_ADD_NAVIGATION" val="1"/>
  <p:tag name="KSO_WM_SLIDE_BACKGROUND" val="[&quot;general&quot;]"/>
  <p:tag name="KSO_WM_SLIDE_RATIO" val="1.777778"/>
  <p:tag name="KSO_WM_SLIDE_BK_DARK_LIGHT" val="2"/>
  <p:tag name="KSO_WM_SLIDE_BACKGROUND_TYPE" val="general"/>
</p:tagLst>
</file>

<file path=ppt/tags/tag71.xml><?xml version="1.0" encoding="utf-8"?>
<p:tagLst xmlns:p="http://schemas.openxmlformats.org/presentationml/2006/main">
  <p:tag name="resource_record_key" val="{&quot;10&quot;:[50059506,50063581,20288032,4629090],&quot;12&quot;:[25001826],&quot;65&quot;:[20234868],&quot;70&quot;:[3402310,3426796]}"/>
</p:tagLst>
</file>

<file path=ppt/theme/theme1.xml><?xml version="1.0" encoding="utf-8"?>
<a:theme xmlns:a="http://schemas.openxmlformats.org/drawingml/2006/main" name="作者：Qzus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1591</Words>
  <Application>WPS 演示</Application>
  <PresentationFormat>宽屏</PresentationFormat>
  <Paragraphs>162</Paragraphs>
  <Slides>14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MiSans Medium</vt:lpstr>
      <vt:lpstr>MiSans Normal</vt:lpstr>
      <vt:lpstr>黑体</vt:lpstr>
      <vt:lpstr>汉仪君黑-45简</vt:lpstr>
      <vt:lpstr>Impact</vt:lpstr>
      <vt:lpstr>方正综艺简体</vt:lpstr>
      <vt:lpstr>方正大黑体_GBK</vt:lpstr>
      <vt:lpstr>方正兰亭黑简体</vt:lpstr>
      <vt:lpstr>Arial Unicode MS</vt:lpstr>
      <vt:lpstr>等线</vt:lpstr>
      <vt:lpstr>Calibri</vt:lpstr>
      <vt:lpstr>方正大黑简体</vt:lpstr>
      <vt:lpstr>作者：Qzuser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蓝色大气公司介绍企业宣传产品介绍ppt模板</dc:title>
  <dc:creator>Qzuser</dc:creator>
  <cp:keywords>Qzuser</cp:keywords>
  <dc:description>Qzuser</dc:description>
  <cp:category>Qzuser</cp:category>
  <cp:lastModifiedBy>Sky</cp:lastModifiedBy>
  <cp:revision>323</cp:revision>
  <dcterms:created xsi:type="dcterms:W3CDTF">2016-07-17T07:04:00Z</dcterms:created>
  <dcterms:modified xsi:type="dcterms:W3CDTF">2026-08-28T08:46:24Z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KSOTemplateUUID">
    <vt:lpwstr>v1.0_mb_6in3Mdfgiz82GP8Q42/5dA==</vt:lpwstr>
  </property>
  <property fmtid="{D5CDD505-2E9C-101B-9397-08002B2CF9AE}" pid="4" name="ICV">
    <vt:lpwstr>E9AD3D4217FC4846AF4C13D4BE867756_13</vt:lpwstr>
  </property>
</Properties>
</file>